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notesMasterIdLst>
    <p:notesMasterId r:id="rId29"/>
  </p:notesMasterIdLst>
  <p:sldIdLst>
    <p:sldId id="314" r:id="rId2"/>
    <p:sldId id="315" r:id="rId3"/>
    <p:sldId id="316" r:id="rId4"/>
    <p:sldId id="257" r:id="rId5"/>
    <p:sldId id="258" r:id="rId6"/>
    <p:sldId id="259" r:id="rId7"/>
    <p:sldId id="260" r:id="rId8"/>
    <p:sldId id="261" r:id="rId9"/>
    <p:sldId id="262" r:id="rId10"/>
    <p:sldId id="263" r:id="rId11"/>
    <p:sldId id="265" r:id="rId12"/>
    <p:sldId id="266" r:id="rId13"/>
    <p:sldId id="267" r:id="rId14"/>
    <p:sldId id="317" r:id="rId15"/>
    <p:sldId id="268" r:id="rId16"/>
    <p:sldId id="320" r:id="rId17"/>
    <p:sldId id="270" r:id="rId18"/>
    <p:sldId id="322" r:id="rId19"/>
    <p:sldId id="323" r:id="rId20"/>
    <p:sldId id="324" r:id="rId21"/>
    <p:sldId id="325" r:id="rId22"/>
    <p:sldId id="326" r:id="rId23"/>
    <p:sldId id="269" r:id="rId24"/>
    <p:sldId id="328" r:id="rId25"/>
    <p:sldId id="327" r:id="rId26"/>
    <p:sldId id="329" r:id="rId27"/>
    <p:sldId id="32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80331" autoAdjust="0"/>
  </p:normalViewPr>
  <p:slideViewPr>
    <p:cSldViewPr snapToGrid="0">
      <p:cViewPr varScale="1">
        <p:scale>
          <a:sx n="59" d="100"/>
          <a:sy n="59" d="100"/>
        </p:scale>
        <p:origin x="16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A82C9-4236-4343-BCAF-63C7F48EB788}" type="datetimeFigureOut">
              <a:rPr lang="zh-CN" altLang="en-US" smtClean="0"/>
              <a:t>2016/11/15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2DFB51-80ED-4906-BCB2-9C53D684C276}" type="slidenum">
              <a:rPr lang="zh-CN" altLang="en-US" smtClean="0"/>
              <a:t>‹#›</a:t>
            </a:fld>
            <a:endParaRPr lang="zh-CN" altLang="en-US"/>
          </a:p>
        </p:txBody>
      </p:sp>
    </p:spTree>
    <p:extLst>
      <p:ext uri="{BB962C8B-B14F-4D97-AF65-F5344CB8AC3E}">
        <p14:creationId xmlns:p14="http://schemas.microsoft.com/office/powerpoint/2010/main" val="1368924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baike.baidu.com/view/1355.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baidu.com/link?url=-fQPV62l7PDUEaV0LlCs1vD1edX0-alJccSgd0AMyS6PHom8ihqh_WRCaJ_E0kvLkw_WCLF9pHbu9IaAqmswJJjbzyzxRp10bYecKF8rIFOtGpyudngn5KmEmRluBP0E8jUmbc4BdJ75eC-DIbHufydzGkpos1aAZrZSgHHHFYW"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当价格不变时，</a:t>
            </a:r>
            <a:r>
              <a:rPr lang="zh-CN" altLang="en-US" dirty="0">
                <a:hlinkClick r:id="rId3"/>
              </a:rPr>
              <a:t>集成电路</a:t>
            </a:r>
            <a:r>
              <a:rPr lang="zh-CN" altLang="en-US" dirty="0"/>
              <a:t>上可容纳的元器件的数目，约每隔</a:t>
            </a:r>
            <a:r>
              <a:rPr lang="en-US" altLang="zh-CN" dirty="0"/>
              <a:t>18-24</a:t>
            </a:r>
            <a:r>
              <a:rPr lang="zh-CN" altLang="en-US" dirty="0"/>
              <a:t>个月便会增加一倍，性能也将提升一倍。</a:t>
            </a:r>
          </a:p>
        </p:txBody>
      </p:sp>
      <p:sp>
        <p:nvSpPr>
          <p:cNvPr id="4" name="灯片编号占位符 3"/>
          <p:cNvSpPr>
            <a:spLocks noGrp="1"/>
          </p:cNvSpPr>
          <p:nvPr>
            <p:ph type="sldNum" sz="quarter" idx="10"/>
          </p:nvPr>
        </p:nvSpPr>
        <p:spPr/>
        <p:txBody>
          <a:bodyPr/>
          <a:lstStyle/>
          <a:p>
            <a:fld id="{E32DFB51-80ED-4906-BCB2-9C53D684C276}" type="slidenum">
              <a:rPr lang="zh-CN" altLang="en-US" smtClean="0"/>
              <a:t>4</a:t>
            </a:fld>
            <a:endParaRPr lang="zh-CN" altLang="en-US"/>
          </a:p>
        </p:txBody>
      </p:sp>
    </p:spTree>
    <p:extLst>
      <p:ext uri="{BB962C8B-B14F-4D97-AF65-F5344CB8AC3E}">
        <p14:creationId xmlns:p14="http://schemas.microsoft.com/office/powerpoint/2010/main" val="2200004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全称</a:t>
            </a:r>
            <a:r>
              <a:rPr lang="zh-CN" altLang="en-US" dirty="0" smtClean="0"/>
              <a:t>：</a:t>
            </a:r>
            <a:r>
              <a:rPr lang="zh-CN" altLang="en-US" sz="1200" b="0" i="0" u="sng" kern="1200" dirty="0" smtClean="0">
                <a:solidFill>
                  <a:schemeClr val="tx1"/>
                </a:solidFill>
                <a:effectLst/>
                <a:latin typeface="+mn-lt"/>
                <a:ea typeface="+mn-ea"/>
                <a:cs typeface="+mn-cs"/>
                <a:hlinkClick r:id="rId3"/>
              </a:rPr>
              <a:t>角分辨</a:t>
            </a:r>
            <a:r>
              <a:rPr lang="zh-CN" altLang="en-US" sz="1200" b="0" i="0" kern="1200" dirty="0" smtClean="0">
                <a:solidFill>
                  <a:schemeClr val="tx1"/>
                </a:solidFill>
                <a:effectLst/>
                <a:latin typeface="+mn-lt"/>
                <a:ea typeface="+mn-ea"/>
                <a:cs typeface="+mn-cs"/>
                <a:hlinkClick r:id="rId3"/>
              </a:rPr>
              <a:t>光电子</a:t>
            </a:r>
            <a:r>
              <a:rPr lang="zh-CN" altLang="en-US" sz="1200" b="0" i="0" u="sng" kern="1200" dirty="0" smtClean="0">
                <a:solidFill>
                  <a:schemeClr val="tx1"/>
                </a:solidFill>
                <a:effectLst/>
                <a:latin typeface="+mn-lt"/>
                <a:ea typeface="+mn-ea"/>
                <a:cs typeface="+mn-cs"/>
                <a:hlinkClick r:id="rId3"/>
              </a:rPr>
              <a:t>能谱</a:t>
            </a:r>
            <a:endParaRPr lang="en-US" altLang="zh-CN" sz="1200" b="0" i="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一</a:t>
            </a:r>
            <a:r>
              <a:rPr lang="zh-CN" altLang="en-US" dirty="0"/>
              <a:t>束光照射在样品表面，当入射频率高于特定阈值时，表面附近的电子会脱离样品，成为自由电子，这就是光电效应。光电子在真空飞行的过程中被一个接受角很小的能量分析器收集计数，目前应用最广的分析器测量光电子数与其出射角和出射动能的函数关系。利用动能守恒定律和动量守恒定律，我们可以计算出样品中电子的动能及动量。将得到的能量与动量对应起来，就可以得到晶体中电子的色散关系，同时，</a:t>
            </a:r>
            <a:r>
              <a:rPr lang="en-US" altLang="zh-CN" dirty="0"/>
              <a:t>ARPES</a:t>
            </a:r>
            <a:r>
              <a:rPr lang="zh-CN" altLang="en-US" dirty="0"/>
              <a:t>也可以得到能态密度曲线和动量密度曲线，并直接给出固体的费米面</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E32DFB51-80ED-4906-BCB2-9C53D684C276}" type="slidenum">
              <a:rPr lang="zh-CN" altLang="en-US" smtClean="0"/>
              <a:t>15</a:t>
            </a:fld>
            <a:endParaRPr lang="zh-CN" altLang="en-US"/>
          </a:p>
        </p:txBody>
      </p:sp>
    </p:spTree>
    <p:extLst>
      <p:ext uri="{BB962C8B-B14F-4D97-AF65-F5344CB8AC3E}">
        <p14:creationId xmlns:p14="http://schemas.microsoft.com/office/powerpoint/2010/main" val="350128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通过第一性原理计算</a:t>
            </a:r>
            <a:r>
              <a:rPr lang="en-US" altLang="zh-CN" sz="1200" kern="1200" dirty="0" err="1">
                <a:solidFill>
                  <a:schemeClr val="tx1"/>
                </a:solidFill>
                <a:effectLst/>
                <a:latin typeface="+mn-lt"/>
                <a:ea typeface="+mn-ea"/>
                <a:cs typeface="+mn-cs"/>
              </a:rPr>
              <a:t>TaAs</a:t>
            </a:r>
            <a:r>
              <a:rPr lang="zh-CN" altLang="en-US" sz="1200" kern="1200" dirty="0">
                <a:solidFill>
                  <a:schemeClr val="tx1"/>
                </a:solidFill>
                <a:effectLst/>
                <a:latin typeface="+mn-lt"/>
                <a:ea typeface="+mn-ea"/>
                <a:cs typeface="+mn-cs"/>
              </a:rPr>
              <a:t>的体外尔费米锥和表面费米弧</a:t>
            </a: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E32DFB51-80ED-4906-BCB2-9C53D684C276}" type="slidenum">
              <a:rPr lang="zh-CN" altLang="en-US" smtClean="0"/>
              <a:t>17</a:t>
            </a:fld>
            <a:endParaRPr lang="zh-CN" altLang="en-US"/>
          </a:p>
        </p:txBody>
      </p:sp>
    </p:spTree>
    <p:extLst>
      <p:ext uri="{BB962C8B-B14F-4D97-AF65-F5344CB8AC3E}">
        <p14:creationId xmlns:p14="http://schemas.microsoft.com/office/powerpoint/2010/main" val="608546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砷化钽具有体心正方晶格系统</a:t>
            </a:r>
            <a:r>
              <a:rPr lang="zh-CN" altLang="zh-CN" sz="1200" kern="1200" dirty="0" smtClean="0">
                <a:solidFill>
                  <a:schemeClr val="tx1"/>
                </a:solidFill>
                <a:effectLst/>
                <a:latin typeface="+mn-lt"/>
                <a:ea typeface="+mn-ea"/>
                <a:cs typeface="+mn-cs"/>
              </a:rPr>
              <a:t>，空间群</a:t>
            </a:r>
            <a:r>
              <a:rPr lang="en-US" altLang="zh-CN" sz="1200" kern="1200" dirty="0">
                <a:solidFill>
                  <a:schemeClr val="tx1"/>
                </a:solidFill>
                <a:effectLst/>
                <a:latin typeface="+mn-lt"/>
                <a:ea typeface="+mn-ea"/>
                <a:cs typeface="+mn-cs"/>
              </a:rPr>
              <a:t>C4v </a:t>
            </a:r>
            <a:r>
              <a:rPr lang="zh-CN" altLang="zh-CN" sz="1200" kern="1200" dirty="0">
                <a:solidFill>
                  <a:schemeClr val="tx1"/>
                </a:solidFill>
                <a:effectLst/>
                <a:latin typeface="+mn-lt"/>
                <a:ea typeface="+mn-ea"/>
                <a:cs typeface="+mn-cs"/>
              </a:rPr>
              <a:t>。晶格由</a:t>
            </a:r>
            <a:r>
              <a:rPr lang="en-US" altLang="zh-CN" sz="1200" kern="1200" dirty="0">
                <a:solidFill>
                  <a:schemeClr val="tx1"/>
                </a:solidFill>
                <a:effectLst/>
                <a:latin typeface="+mn-lt"/>
                <a:ea typeface="+mn-ea"/>
                <a:cs typeface="+mn-cs"/>
              </a:rPr>
              <a:t>Ta</a:t>
            </a:r>
            <a:r>
              <a:rPr lang="zh-CN" altLang="zh-CN" sz="1200" kern="1200" dirty="0">
                <a:solidFill>
                  <a:schemeClr val="tx1"/>
                </a:solidFill>
                <a:effectLst/>
                <a:latin typeface="+mn-lt"/>
                <a:ea typeface="+mn-ea"/>
                <a:cs typeface="+mn-cs"/>
              </a:rPr>
              <a:t>原子和</a:t>
            </a:r>
            <a:r>
              <a:rPr lang="en-US" altLang="zh-CN" sz="1200" kern="1200" dirty="0">
                <a:solidFill>
                  <a:schemeClr val="tx1"/>
                </a:solidFill>
                <a:effectLst/>
                <a:latin typeface="+mn-lt"/>
                <a:ea typeface="+mn-ea"/>
                <a:cs typeface="+mn-cs"/>
              </a:rPr>
              <a:t>As</a:t>
            </a:r>
            <a:r>
              <a:rPr lang="zh-CN" altLang="zh-CN" sz="1200" kern="1200" dirty="0">
                <a:solidFill>
                  <a:schemeClr val="tx1"/>
                </a:solidFill>
                <a:effectLst/>
                <a:latin typeface="+mn-lt"/>
                <a:ea typeface="+mn-ea"/>
                <a:cs typeface="+mn-cs"/>
              </a:rPr>
              <a:t>原子两套格子穿插</a:t>
            </a:r>
            <a:r>
              <a:rPr lang="zh-CN" altLang="zh-CN" sz="1200" kern="1200" dirty="0" smtClean="0">
                <a:solidFill>
                  <a:schemeClr val="tx1"/>
                </a:solidFill>
                <a:effectLst/>
                <a:latin typeface="+mn-lt"/>
                <a:ea typeface="+mn-ea"/>
                <a:cs typeface="+mn-cs"/>
              </a:rPr>
              <a:t>形成，</a:t>
            </a:r>
            <a:r>
              <a:rPr lang="zh-CN" altLang="zh-CN" sz="1200" kern="1200" dirty="0">
                <a:solidFill>
                  <a:schemeClr val="tx1"/>
                </a:solidFill>
                <a:effectLst/>
                <a:latin typeface="+mn-lt"/>
                <a:ea typeface="+mn-ea"/>
                <a:cs typeface="+mn-cs"/>
              </a:rPr>
              <a:t>重要的是要注意</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这个晶格结构缺乏一个水平镜像平面，因此缺乏反演对称性。这使得它可以打破反演对称性而成为外尔半金属。我们还注意到</a:t>
            </a:r>
            <a:r>
              <a:rPr lang="en-US" altLang="zh-CN" sz="1200" kern="1200" dirty="0">
                <a:solidFill>
                  <a:schemeClr val="tx1"/>
                </a:solidFill>
                <a:effectLst/>
                <a:latin typeface="+mn-lt"/>
                <a:ea typeface="+mn-ea"/>
                <a:cs typeface="+mn-cs"/>
              </a:rPr>
              <a:t>C4</a:t>
            </a:r>
            <a:r>
              <a:rPr lang="zh-CN" altLang="zh-CN" sz="1200" kern="1200" dirty="0">
                <a:solidFill>
                  <a:schemeClr val="tx1"/>
                </a:solidFill>
                <a:effectLst/>
                <a:latin typeface="+mn-lt"/>
                <a:ea typeface="+mn-ea"/>
                <a:cs typeface="+mn-cs"/>
              </a:rPr>
              <a:t>旋转对称性在</a:t>
            </a:r>
            <a:r>
              <a:rPr lang="en-US" altLang="zh-CN" sz="1200" kern="1200" dirty="0">
                <a:solidFill>
                  <a:schemeClr val="tx1"/>
                </a:solidFill>
                <a:effectLst/>
                <a:latin typeface="+mn-lt"/>
                <a:ea typeface="+mn-ea"/>
                <a:cs typeface="+mn-cs"/>
              </a:rPr>
              <a:t>(001)</a:t>
            </a:r>
            <a:r>
              <a:rPr lang="zh-CN" altLang="zh-CN" sz="1200" kern="1200" dirty="0">
                <a:solidFill>
                  <a:schemeClr val="tx1"/>
                </a:solidFill>
                <a:effectLst/>
                <a:latin typeface="+mn-lt"/>
                <a:ea typeface="+mn-ea"/>
                <a:cs typeface="+mn-cs"/>
              </a:rPr>
              <a:t>面上的被打破</a:t>
            </a:r>
            <a:r>
              <a:rPr lang="zh-CN" altLang="en-US" sz="1200" kern="1200" dirty="0">
                <a:solidFill>
                  <a:schemeClr val="tx1"/>
                </a:solidFill>
                <a:effectLst/>
                <a:latin typeface="+mn-lt"/>
                <a:ea typeface="+mn-ea"/>
                <a:cs typeface="+mn-cs"/>
              </a:rPr>
              <a:t>，因为</a:t>
            </a:r>
            <a:r>
              <a:rPr lang="zh-CN" altLang="en-US" dirty="0"/>
              <a:t>这个晶体从本质上讲是体心立方，所以有</a:t>
            </a:r>
            <a:r>
              <a:rPr lang="en-US" altLang="zh-CN" dirty="0"/>
              <a:t>C4v</a:t>
            </a:r>
            <a:r>
              <a:rPr lang="zh-CN" altLang="en-US" dirty="0"/>
              <a:t>对称性，但是现在它不是一个简单格子，是个两种原子构成的晶体，每个原胞必须含有两个不同原子</a:t>
            </a:r>
            <a:r>
              <a:rPr lang="zh-CN" altLang="en-US" dirty="0" smtClean="0"/>
              <a:t>，（</a:t>
            </a:r>
            <a:r>
              <a:rPr lang="en-US" altLang="zh-CN" dirty="0"/>
              <a:t>001</a:t>
            </a:r>
            <a:r>
              <a:rPr lang="zh-CN" altLang="en-US" dirty="0"/>
              <a:t>）面没有四度对称轴。</a:t>
            </a:r>
          </a:p>
        </p:txBody>
      </p:sp>
      <p:sp>
        <p:nvSpPr>
          <p:cNvPr id="4" name="灯片编号占位符 3"/>
          <p:cNvSpPr>
            <a:spLocks noGrp="1"/>
          </p:cNvSpPr>
          <p:nvPr>
            <p:ph type="sldNum" sz="quarter" idx="10"/>
          </p:nvPr>
        </p:nvSpPr>
        <p:spPr/>
        <p:txBody>
          <a:bodyPr/>
          <a:lstStyle/>
          <a:p>
            <a:fld id="{E32DFB51-80ED-4906-BCB2-9C53D684C276}" type="slidenum">
              <a:rPr lang="zh-CN" altLang="en-US" smtClean="0"/>
              <a:t>18</a:t>
            </a:fld>
            <a:endParaRPr lang="zh-CN" altLang="en-US"/>
          </a:p>
        </p:txBody>
      </p:sp>
    </p:spTree>
    <p:extLst>
      <p:ext uri="{BB962C8B-B14F-4D97-AF65-F5344CB8AC3E}">
        <p14:creationId xmlns:p14="http://schemas.microsoft.com/office/powerpoint/2010/main" val="4177967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在</a:t>
            </a:r>
            <a:r>
              <a:rPr lang="zh-CN" altLang="zh-CN" sz="1200" kern="1200" dirty="0">
                <a:solidFill>
                  <a:schemeClr val="tx1"/>
                </a:solidFill>
                <a:effectLst/>
                <a:latin typeface="+mn-lt"/>
                <a:ea typeface="+mn-ea"/>
                <a:cs typeface="+mn-cs"/>
              </a:rPr>
              <a:t>图</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a</a:t>
            </a:r>
            <a:r>
              <a:rPr lang="zh-CN" altLang="zh-CN" sz="1200" kern="1200" dirty="0">
                <a:solidFill>
                  <a:schemeClr val="tx1"/>
                </a:solidFill>
                <a:effectLst/>
                <a:latin typeface="+mn-lt"/>
                <a:ea typeface="+mn-ea"/>
                <a:cs typeface="+mn-cs"/>
              </a:rPr>
              <a:t>）中，未考虑自旋轨道耦合，导带价带相互重合，说明半金属性质。</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考虑</a:t>
            </a:r>
            <a:r>
              <a:rPr lang="zh-CN" altLang="zh-CN" sz="1200" kern="1200" dirty="0">
                <a:solidFill>
                  <a:schemeClr val="tx1"/>
                </a:solidFill>
                <a:effectLst/>
                <a:latin typeface="+mn-lt"/>
                <a:ea typeface="+mn-ea"/>
                <a:cs typeface="+mn-cs"/>
              </a:rPr>
              <a:t>自旋轨道耦合后，能带分开，外尔点偏离了高对称性线，</a:t>
            </a:r>
            <a:r>
              <a:rPr lang="zh-CN" altLang="en-US" sz="1200" kern="1200" dirty="0">
                <a:solidFill>
                  <a:schemeClr val="tx1"/>
                </a:solidFill>
                <a:effectLst/>
                <a:latin typeface="+mn-lt"/>
                <a:ea typeface="+mn-ea"/>
                <a:cs typeface="+mn-cs"/>
              </a:rPr>
              <a:t>而且位置还会发生小小的移动，分裂成两个手性不同 的</a:t>
            </a:r>
            <a:r>
              <a:rPr lang="en-US" altLang="zh-CN" sz="1200" kern="1200" dirty="0">
                <a:solidFill>
                  <a:schemeClr val="tx1"/>
                </a:solidFill>
                <a:effectLst/>
                <a:latin typeface="+mn-lt"/>
                <a:ea typeface="+mn-ea"/>
                <a:cs typeface="+mn-cs"/>
              </a:rPr>
              <a:t>node</a:t>
            </a:r>
            <a:r>
              <a:rPr lang="zh-CN" altLang="en-US" sz="1200" kern="1200" dirty="0">
                <a:solidFill>
                  <a:schemeClr val="tx1"/>
                </a:solidFill>
                <a:effectLst/>
                <a:latin typeface="+mn-lt"/>
                <a:ea typeface="+mn-ea"/>
                <a:cs typeface="+mn-cs"/>
              </a:rPr>
              <a:t>。类似一个微扰，如同给谐振子加了个微扰 平衡位置发生了改变</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并且</a:t>
            </a:r>
            <a:r>
              <a:rPr lang="zh-CN" altLang="zh-CN" sz="1200" kern="1200" dirty="0">
                <a:solidFill>
                  <a:schemeClr val="tx1"/>
                </a:solidFill>
                <a:effectLst/>
                <a:latin typeface="+mn-lt"/>
                <a:ea typeface="+mn-ea"/>
                <a:cs typeface="+mn-cs"/>
              </a:rPr>
              <a:t>观察到了二重简并，表明发生了</a:t>
            </a:r>
            <a:r>
              <a:rPr lang="zh-CN" altLang="en-US" sz="1200" kern="1200" dirty="0">
                <a:solidFill>
                  <a:schemeClr val="tx1"/>
                </a:solidFill>
                <a:effectLst/>
                <a:latin typeface="+mn-lt"/>
                <a:ea typeface="+mn-ea"/>
                <a:cs typeface="+mn-cs"/>
              </a:rPr>
              <a:t>空间反演对称性破缺而遵守了时间反演对称性。</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E32DFB51-80ED-4906-BCB2-9C53D684C276}" type="slidenum">
              <a:rPr lang="zh-CN" altLang="en-US" smtClean="0"/>
              <a:t>19</a:t>
            </a:fld>
            <a:endParaRPr lang="zh-CN" altLang="en-US"/>
          </a:p>
        </p:txBody>
      </p:sp>
    </p:spTree>
    <p:extLst>
      <p:ext uri="{BB962C8B-B14F-4D97-AF65-F5344CB8AC3E}">
        <p14:creationId xmlns:p14="http://schemas.microsoft.com/office/powerpoint/2010/main" val="3966205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 </a:t>
            </a:r>
            <a:r>
              <a:rPr lang="zh-CN" altLang="en-US" dirty="0"/>
              <a:t>图</a:t>
            </a:r>
            <a:r>
              <a:rPr lang="en-US" altLang="zh-CN" dirty="0"/>
              <a:t>(</a:t>
            </a:r>
            <a:r>
              <a:rPr lang="en-US" altLang="zh-CN" dirty="0" err="1"/>
              <a:t>a,b,c</a:t>
            </a:r>
            <a:r>
              <a:rPr lang="en-US" altLang="zh-CN" dirty="0"/>
              <a:t>) </a:t>
            </a:r>
            <a:r>
              <a:rPr lang="zh-CN" altLang="en-US" dirty="0"/>
              <a:t>，不考虑</a:t>
            </a:r>
            <a:r>
              <a:rPr lang="en-US" altLang="zh-CN" dirty="0"/>
              <a:t>SOC</a:t>
            </a:r>
            <a:r>
              <a:rPr lang="zh-CN" altLang="en-US" dirty="0"/>
              <a:t>的体能带</a:t>
            </a:r>
            <a:r>
              <a:rPr lang="en-US" altLang="zh-CN" dirty="0"/>
              <a:t>DFT</a:t>
            </a:r>
            <a:r>
              <a:rPr lang="zh-CN" altLang="en-US" dirty="0"/>
              <a:t>计算结果表明费米面附近的导带和价带相互穿过，具有线性色散关系的点在动量空间</a:t>
            </a:r>
            <a:r>
              <a:rPr lang="en-US" altLang="zh-CN" dirty="0" err="1"/>
              <a:t>kx</a:t>
            </a:r>
            <a:r>
              <a:rPr lang="en-US" altLang="zh-CN" dirty="0"/>
              <a:t>=0</a:t>
            </a:r>
            <a:r>
              <a:rPr lang="zh-CN" altLang="en-US" dirty="0"/>
              <a:t>和</a:t>
            </a:r>
            <a:r>
              <a:rPr lang="en-US" altLang="zh-CN" dirty="0" err="1"/>
              <a:t>Ky</a:t>
            </a:r>
            <a:r>
              <a:rPr lang="en-US" altLang="zh-CN" dirty="0"/>
              <a:t>=0</a:t>
            </a:r>
            <a:r>
              <a:rPr lang="zh-CN" altLang="en-US" dirty="0"/>
              <a:t>的平面上形成</a:t>
            </a:r>
            <a:r>
              <a:rPr lang="en-US" altLang="zh-CN" dirty="0"/>
              <a:t>4</a:t>
            </a:r>
            <a:r>
              <a:rPr lang="zh-CN" altLang="en-US" dirty="0"/>
              <a:t>个闭合的环（红蓝）；引入</a:t>
            </a:r>
            <a:r>
              <a:rPr lang="en-US" altLang="zh-CN" dirty="0"/>
              <a:t>SOC</a:t>
            </a:r>
            <a:r>
              <a:rPr lang="zh-CN" altLang="en-US" dirty="0"/>
              <a:t>时，每一个闭合的环变成</a:t>
            </a:r>
            <a:r>
              <a:rPr lang="en-US" altLang="zh-CN" dirty="0"/>
              <a:t>6</a:t>
            </a:r>
            <a:r>
              <a:rPr lang="zh-CN" altLang="en-US" dirty="0"/>
              <a:t>个在</a:t>
            </a:r>
            <a:r>
              <a:rPr lang="en-US" altLang="zh-CN" dirty="0" err="1"/>
              <a:t>kx</a:t>
            </a:r>
            <a:r>
              <a:rPr lang="en-US" altLang="zh-CN" dirty="0"/>
              <a:t>=0</a:t>
            </a:r>
            <a:r>
              <a:rPr lang="zh-CN" altLang="en-US" dirty="0"/>
              <a:t>和</a:t>
            </a:r>
            <a:r>
              <a:rPr lang="en-US" altLang="zh-CN" dirty="0" err="1"/>
              <a:t>ky</a:t>
            </a:r>
            <a:r>
              <a:rPr lang="en-US" altLang="zh-CN" dirty="0"/>
              <a:t>=0</a:t>
            </a:r>
            <a:r>
              <a:rPr lang="zh-CN" altLang="en-US" dirty="0"/>
              <a:t>附近的</a:t>
            </a:r>
            <a:r>
              <a:rPr lang="en-US" altLang="zh-CN" dirty="0"/>
              <a:t>Weyl</a:t>
            </a:r>
            <a:r>
              <a:rPr lang="zh-CN" altLang="en-US" dirty="0"/>
              <a:t>点，一个布里渊区里共</a:t>
            </a:r>
            <a:r>
              <a:rPr lang="en-US" altLang="zh-CN" dirty="0"/>
              <a:t>24</a:t>
            </a:r>
            <a:r>
              <a:rPr lang="zh-CN" altLang="en-US" dirty="0"/>
              <a:t>个，如图</a:t>
            </a:r>
            <a:r>
              <a:rPr lang="en-US" altLang="zh-CN" dirty="0"/>
              <a:t>a</a:t>
            </a:r>
            <a:r>
              <a:rPr lang="zh-CN" altLang="en-US" dirty="0"/>
              <a:t>。图</a:t>
            </a:r>
            <a:r>
              <a:rPr lang="en-US" altLang="zh-CN" dirty="0" err="1"/>
              <a:t>b,c</a:t>
            </a:r>
            <a:r>
              <a:rPr lang="zh-CN" altLang="en-US" dirty="0"/>
              <a:t>只展示了动量空间的</a:t>
            </a:r>
            <a:r>
              <a:rPr lang="en-US" altLang="zh-CN" dirty="0" err="1"/>
              <a:t>kx</a:t>
            </a:r>
            <a:r>
              <a:rPr lang="en-US" altLang="zh-CN" dirty="0"/>
              <a:t>=0</a:t>
            </a:r>
            <a:r>
              <a:rPr lang="zh-CN" altLang="en-US" dirty="0"/>
              <a:t>平面上一小部分区域的能量色散关系。没有</a:t>
            </a:r>
            <a:r>
              <a:rPr lang="en-US" altLang="zh-CN" dirty="0" err="1"/>
              <a:t>soc</a:t>
            </a:r>
            <a:r>
              <a:rPr lang="zh-CN" altLang="en-US" dirty="0"/>
              <a:t>时候存在能级简并是</a:t>
            </a:r>
            <a:r>
              <a:rPr lang="en-US" altLang="zh-CN" dirty="0"/>
              <a:t>line node </a:t>
            </a:r>
            <a:r>
              <a:rPr lang="zh-CN" altLang="en-US" dirty="0"/>
              <a:t>当加上</a:t>
            </a:r>
            <a:r>
              <a:rPr lang="en-US" altLang="zh-CN" dirty="0" err="1"/>
              <a:t>soc</a:t>
            </a:r>
            <a:r>
              <a:rPr lang="zh-CN" altLang="en-US" dirty="0"/>
              <a:t>后简并接触 线就成了点。</a:t>
            </a:r>
          </a:p>
          <a:p>
            <a:endParaRPr lang="zh-CN" altLang="en-US" dirty="0"/>
          </a:p>
          <a:p>
            <a:r>
              <a:rPr lang="en-US" altLang="zh-CN" dirty="0"/>
              <a:t>2. W1</a:t>
            </a:r>
            <a:r>
              <a:rPr lang="zh-CN" altLang="en-US" dirty="0"/>
              <a:t>代表</a:t>
            </a:r>
            <a:r>
              <a:rPr lang="en-US" altLang="zh-CN" dirty="0" err="1"/>
              <a:t>Kz</a:t>
            </a:r>
            <a:r>
              <a:rPr lang="en-US" altLang="zh-CN" dirty="0"/>
              <a:t>=1</a:t>
            </a:r>
            <a:r>
              <a:rPr lang="zh-CN" altLang="en-US" dirty="0"/>
              <a:t>面上的</a:t>
            </a:r>
            <a:r>
              <a:rPr lang="en-US" altLang="zh-CN" dirty="0"/>
              <a:t>8</a:t>
            </a:r>
            <a:r>
              <a:rPr lang="zh-CN" altLang="en-US" dirty="0"/>
              <a:t>个</a:t>
            </a:r>
            <a:r>
              <a:rPr lang="en-US" altLang="zh-CN" dirty="0"/>
              <a:t>Weyl</a:t>
            </a:r>
            <a:r>
              <a:rPr lang="zh-CN" altLang="en-US" dirty="0"/>
              <a:t>点，</a:t>
            </a:r>
            <a:r>
              <a:rPr lang="en-US" altLang="zh-CN" dirty="0"/>
              <a:t>W2</a:t>
            </a:r>
            <a:r>
              <a:rPr lang="zh-CN" altLang="en-US" dirty="0"/>
              <a:t>代表其余的</a:t>
            </a:r>
            <a:r>
              <a:rPr lang="en-US" altLang="zh-CN" dirty="0"/>
              <a:t>16</a:t>
            </a:r>
            <a:r>
              <a:rPr lang="zh-CN" altLang="en-US" dirty="0"/>
              <a:t>个</a:t>
            </a:r>
          </a:p>
          <a:p>
            <a:endParaRPr lang="zh-CN" altLang="en-US" dirty="0"/>
          </a:p>
          <a:p>
            <a:r>
              <a:rPr lang="en-US" altLang="zh-CN" dirty="0"/>
              <a:t>3. </a:t>
            </a:r>
            <a:r>
              <a:rPr lang="zh-CN" altLang="en-US" dirty="0"/>
              <a:t>图</a:t>
            </a:r>
            <a:r>
              <a:rPr lang="en-US" altLang="zh-CN" dirty="0"/>
              <a:t>e</a:t>
            </a:r>
            <a:r>
              <a:rPr lang="zh-CN" altLang="en-US" dirty="0"/>
              <a:t>，体布里渊区里所有</a:t>
            </a:r>
            <a:r>
              <a:rPr lang="en-US" altLang="zh-CN" dirty="0"/>
              <a:t>Weyl</a:t>
            </a:r>
            <a:r>
              <a:rPr lang="zh-CN" altLang="en-US" dirty="0"/>
              <a:t>点在</a:t>
            </a:r>
            <a:r>
              <a:rPr lang="en-US" altLang="zh-CN" dirty="0"/>
              <a:t>(001)</a:t>
            </a:r>
            <a:r>
              <a:rPr lang="zh-CN" altLang="en-US" dirty="0"/>
              <a:t>表面布里渊区上的投影，</a:t>
            </a:r>
            <a:r>
              <a:rPr lang="en-US" altLang="zh-CN" dirty="0"/>
              <a:t>1</a:t>
            </a:r>
            <a:r>
              <a:rPr lang="zh-CN" altLang="en-US" dirty="0"/>
              <a:t>、</a:t>
            </a:r>
            <a:r>
              <a:rPr lang="en-US" altLang="zh-CN" dirty="0"/>
              <a:t>2</a:t>
            </a:r>
            <a:r>
              <a:rPr lang="zh-CN" altLang="en-US" dirty="0"/>
              <a:t>代表净 </a:t>
            </a:r>
            <a:r>
              <a:rPr lang="en-US" altLang="zh-CN" dirty="0"/>
              <a:t>chiral charge</a:t>
            </a:r>
            <a:r>
              <a:rPr lang="zh-CN" altLang="en-US" dirty="0"/>
              <a:t>的个数</a:t>
            </a:r>
          </a:p>
          <a:p>
            <a:endParaRPr lang="zh-CN" altLang="en-US" dirty="0"/>
          </a:p>
          <a:p>
            <a:r>
              <a:rPr lang="en-US" altLang="zh-CN" dirty="0"/>
              <a:t>4. Berry flux</a:t>
            </a:r>
            <a:r>
              <a:rPr lang="zh-CN" altLang="en-US" dirty="0"/>
              <a:t>的计算结果：黑色和白色的</a:t>
            </a:r>
            <a:r>
              <a:rPr lang="en-US" altLang="zh-CN" dirty="0" err="1"/>
              <a:t>weyl</a:t>
            </a:r>
            <a:r>
              <a:rPr lang="zh-CN" altLang="en-US" dirty="0"/>
              <a:t>点代表相反符号的</a:t>
            </a:r>
            <a:r>
              <a:rPr lang="en-US" altLang="zh-CN" dirty="0"/>
              <a:t>chiral charge</a:t>
            </a:r>
            <a:r>
              <a:rPr lang="zh-CN" altLang="en-US" dirty="0"/>
              <a:t>，分别用</a:t>
            </a:r>
            <a:r>
              <a:rPr lang="en-US" altLang="zh-CN" dirty="0"/>
              <a:t>+1</a:t>
            </a:r>
            <a:r>
              <a:rPr lang="zh-CN" altLang="en-US" dirty="0"/>
              <a:t>和</a:t>
            </a:r>
            <a:r>
              <a:rPr lang="en-US" altLang="zh-CN" dirty="0"/>
              <a:t>-1</a:t>
            </a:r>
            <a:r>
              <a:rPr lang="zh-CN" altLang="en-US" dirty="0"/>
              <a:t>来表示。</a:t>
            </a:r>
            <a:endParaRPr lang="en-US" altLang="zh-CN" dirty="0"/>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32DFB51-80ED-4906-BCB2-9C53D684C276}" type="slidenum">
              <a:rPr lang="zh-CN" altLang="en-US" smtClean="0"/>
              <a:t>20</a:t>
            </a:fld>
            <a:endParaRPr lang="zh-CN" altLang="en-US"/>
          </a:p>
        </p:txBody>
      </p:sp>
    </p:spTree>
    <p:extLst>
      <p:ext uri="{BB962C8B-B14F-4D97-AF65-F5344CB8AC3E}">
        <p14:creationId xmlns:p14="http://schemas.microsoft.com/office/powerpoint/2010/main" val="1753552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  </a:t>
            </a:r>
            <a:r>
              <a:rPr lang="zh-CN" altLang="en-US" dirty="0"/>
              <a:t>图 </a:t>
            </a:r>
            <a:r>
              <a:rPr lang="en-US" altLang="zh-CN" dirty="0" err="1"/>
              <a:t>a,b</a:t>
            </a:r>
            <a:r>
              <a:rPr lang="zh-CN" altLang="en-US" dirty="0"/>
              <a:t>为两种不同</a:t>
            </a:r>
            <a:r>
              <a:rPr lang="en-US" altLang="zh-CN" dirty="0"/>
              <a:t>(001)</a:t>
            </a:r>
            <a:r>
              <a:rPr lang="zh-CN" altLang="en-US" dirty="0"/>
              <a:t>表面的</a:t>
            </a:r>
            <a:r>
              <a:rPr lang="en-US" altLang="zh-CN" dirty="0"/>
              <a:t>surface state</a:t>
            </a:r>
            <a:r>
              <a:rPr lang="zh-CN" altLang="en-US" dirty="0"/>
              <a:t>计算结果，可以看出费米弧连接了手性相反的两个</a:t>
            </a:r>
            <a:r>
              <a:rPr lang="en-US" altLang="zh-CN" dirty="0"/>
              <a:t>Weyl</a:t>
            </a:r>
            <a:r>
              <a:rPr lang="zh-CN" altLang="en-US" dirty="0"/>
              <a:t>点。</a:t>
            </a:r>
            <a:r>
              <a:rPr lang="zh-CN" altLang="zh-CN" sz="1200" kern="1200" dirty="0">
                <a:solidFill>
                  <a:schemeClr val="tx1"/>
                </a:solidFill>
                <a:effectLst/>
                <a:latin typeface="+mn-lt"/>
                <a:ea typeface="+mn-ea"/>
                <a:cs typeface="+mn-cs"/>
              </a:rPr>
              <a:t>图</a:t>
            </a:r>
            <a:r>
              <a:rPr lang="en-US" altLang="zh-CN" sz="1200" kern="1200" dirty="0">
                <a:solidFill>
                  <a:schemeClr val="tx1"/>
                </a:solidFill>
                <a:effectLst/>
                <a:latin typeface="+mn-lt"/>
                <a:ea typeface="+mn-ea"/>
                <a:cs typeface="+mn-cs"/>
              </a:rPr>
              <a:t>4</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c</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d</a:t>
            </a:r>
            <a:r>
              <a:rPr lang="zh-CN" altLang="zh-CN" sz="1200" kern="1200" dirty="0">
                <a:solidFill>
                  <a:schemeClr val="tx1"/>
                </a:solidFill>
                <a:effectLst/>
                <a:latin typeface="+mn-lt"/>
                <a:ea typeface="+mn-ea"/>
                <a:cs typeface="+mn-cs"/>
              </a:rPr>
              <a:t>）表示的是表面态的示意图，形状不完全和（</a:t>
            </a:r>
            <a:r>
              <a:rPr lang="en-US" altLang="zh-CN" sz="1200" kern="1200" dirty="0">
                <a:solidFill>
                  <a:schemeClr val="tx1"/>
                </a:solidFill>
                <a:effectLst/>
                <a:latin typeface="+mn-lt"/>
                <a:ea typeface="+mn-ea"/>
                <a:cs typeface="+mn-cs"/>
              </a:rPr>
              <a:t>a</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b</a:t>
            </a:r>
            <a:r>
              <a:rPr lang="zh-CN" altLang="zh-CN" sz="1200" kern="1200" dirty="0">
                <a:solidFill>
                  <a:schemeClr val="tx1"/>
                </a:solidFill>
                <a:effectLst/>
                <a:latin typeface="+mn-lt"/>
                <a:ea typeface="+mn-ea"/>
                <a:cs typeface="+mn-cs"/>
              </a:rPr>
              <a:t>）相符</a:t>
            </a:r>
            <a:r>
              <a:rPr lang="zh-CN" altLang="zh-CN" sz="1200" kern="1200" dirty="0" smtClean="0">
                <a:solidFill>
                  <a:schemeClr val="tx1"/>
                </a:solidFill>
                <a:effectLst/>
                <a:latin typeface="+mn-lt"/>
                <a:ea typeface="+mn-ea"/>
                <a:cs typeface="+mn-cs"/>
              </a:rPr>
              <a:t>，</a:t>
            </a:r>
            <a:r>
              <a:rPr lang="zh-CN" altLang="en-US" dirty="0" smtClean="0"/>
              <a:t>相同</a:t>
            </a:r>
            <a:r>
              <a:rPr lang="zh-CN" altLang="en-US" dirty="0"/>
              <a:t>手性的两个</a:t>
            </a:r>
            <a:r>
              <a:rPr lang="en-US" altLang="zh-CN" dirty="0"/>
              <a:t>W2</a:t>
            </a:r>
            <a:r>
              <a:rPr lang="zh-CN" altLang="en-US" dirty="0"/>
              <a:t>点投影在表面布里渊区同一个点上，因此两段弧线连接了</a:t>
            </a:r>
            <a:r>
              <a:rPr lang="en-US" altLang="zh-CN" dirty="0"/>
              <a:t>W2</a:t>
            </a:r>
            <a:r>
              <a:rPr lang="zh-CN" altLang="en-US" dirty="0"/>
              <a:t>点的投影，形成了闭合的月牙形费米弧，而</a:t>
            </a:r>
            <a:r>
              <a:rPr lang="en-US" altLang="zh-CN" dirty="0"/>
              <a:t>W1</a:t>
            </a:r>
            <a:r>
              <a:rPr lang="zh-CN" altLang="en-US" dirty="0"/>
              <a:t>点由于只有一个</a:t>
            </a:r>
            <a:r>
              <a:rPr lang="en-US" altLang="zh-CN" dirty="0"/>
              <a:t>Weyl</a:t>
            </a:r>
            <a:r>
              <a:rPr lang="zh-CN" altLang="en-US" dirty="0"/>
              <a:t>点投影，只有一段费米弧连接形成未闭合的曲线</a:t>
            </a:r>
          </a:p>
          <a:p>
            <a:endParaRPr lang="zh-CN" altLang="en-US" dirty="0"/>
          </a:p>
          <a:p>
            <a:pPr marL="228600" indent="-228600">
              <a:buAutoNum type="arabicPeriod" startAt="3"/>
            </a:pPr>
            <a:r>
              <a:rPr lang="zh-CN" altLang="en-US" dirty="0"/>
              <a:t>图 </a:t>
            </a:r>
            <a:r>
              <a:rPr lang="en-US" altLang="zh-CN" dirty="0"/>
              <a:t>e</a:t>
            </a:r>
            <a:r>
              <a:rPr lang="zh-CN" altLang="en-US" dirty="0"/>
              <a:t>上下分别为</a:t>
            </a:r>
            <a:r>
              <a:rPr lang="en-US" altLang="zh-CN" dirty="0"/>
              <a:t>X-</a:t>
            </a:r>
            <a:r>
              <a:rPr lang="zh-CN" altLang="en-US" dirty="0"/>
              <a:t>附近的费米弧，沿三个不同方向进行</a:t>
            </a:r>
            <a:r>
              <a:rPr lang="en-US" altLang="zh-CN" dirty="0"/>
              <a:t>Cut</a:t>
            </a:r>
            <a:r>
              <a:rPr lang="zh-CN" altLang="en-US" dirty="0"/>
              <a:t>得到其能量色散关系，这个就是从能带里面找到表面态的，因为都是混在一起的 所以要通过形成锥的特点找到，三种</a:t>
            </a:r>
            <a:r>
              <a:rPr lang="en-US" altLang="zh-CN" dirty="0"/>
              <a:t>cut </a:t>
            </a:r>
            <a:r>
              <a:rPr lang="zh-CN" altLang="en-US" dirty="0"/>
              <a:t>特点不一样 第二种</a:t>
            </a:r>
            <a:r>
              <a:rPr lang="en-US" altLang="zh-CN" dirty="0"/>
              <a:t>cut</a:t>
            </a:r>
            <a:r>
              <a:rPr lang="zh-CN" altLang="en-US" dirty="0"/>
              <a:t>就能很好的找到，因为它通过了两个锥，不同的</a:t>
            </a:r>
            <a:r>
              <a:rPr lang="en-US" altLang="zh-CN" dirty="0"/>
              <a:t>cut </a:t>
            </a:r>
            <a:r>
              <a:rPr lang="zh-CN" altLang="en-US" dirty="0"/>
              <a:t>将二维的</a:t>
            </a:r>
            <a:r>
              <a:rPr lang="en-US" altLang="zh-CN" dirty="0"/>
              <a:t>k</a:t>
            </a:r>
            <a:r>
              <a:rPr lang="zh-CN" altLang="en-US" dirty="0"/>
              <a:t>空间分割的形状不同 所以就会有不同的能带结构。</a:t>
            </a:r>
            <a:r>
              <a:rPr lang="en-US" altLang="zh-CN" dirty="0"/>
              <a:t>H </a:t>
            </a:r>
            <a:r>
              <a:rPr lang="zh-CN" altLang="en-US" dirty="0"/>
              <a:t>表面态与体态不连的就是平庸的拓扑态，</a:t>
            </a:r>
            <a:endParaRPr lang="en-US" altLang="zh-CN" dirty="0"/>
          </a:p>
          <a:p>
            <a:pPr marL="228600" indent="-228600">
              <a:buAutoNum type="arabicPeriod" startAt="3"/>
            </a:pPr>
            <a:endParaRPr lang="zh-CN" altLang="en-US" dirty="0"/>
          </a:p>
          <a:p>
            <a:pPr marL="228600" indent="-228600">
              <a:buAutoNum type="arabicPeriod" startAt="4"/>
            </a:pPr>
            <a:r>
              <a:rPr lang="zh-CN" altLang="en-US" dirty="0"/>
              <a:t>由于表面的</a:t>
            </a:r>
            <a:r>
              <a:rPr lang="en-US" altLang="zh-CN" dirty="0"/>
              <a:t>C4</a:t>
            </a:r>
            <a:r>
              <a:rPr lang="zh-CN" altLang="en-US" dirty="0"/>
              <a:t>对称性被破坏，显然沿</a:t>
            </a:r>
            <a:r>
              <a:rPr lang="en-US" altLang="zh-CN" dirty="0" err="1"/>
              <a:t>kx</a:t>
            </a:r>
            <a:r>
              <a:rPr lang="zh-CN" altLang="en-US" dirty="0"/>
              <a:t>和</a:t>
            </a:r>
            <a:r>
              <a:rPr lang="en-US" altLang="zh-CN" dirty="0" err="1"/>
              <a:t>ky</a:t>
            </a:r>
            <a:r>
              <a:rPr lang="zh-CN" altLang="en-US" dirty="0"/>
              <a:t>方向的表面态分布不同</a:t>
            </a:r>
          </a:p>
          <a:p>
            <a:endParaRPr lang="zh-CN" altLang="en-US" dirty="0"/>
          </a:p>
        </p:txBody>
      </p:sp>
      <p:sp>
        <p:nvSpPr>
          <p:cNvPr id="4" name="灯片编号占位符 3"/>
          <p:cNvSpPr>
            <a:spLocks noGrp="1"/>
          </p:cNvSpPr>
          <p:nvPr>
            <p:ph type="sldNum" sz="quarter" idx="10"/>
          </p:nvPr>
        </p:nvSpPr>
        <p:spPr/>
        <p:txBody>
          <a:bodyPr/>
          <a:lstStyle/>
          <a:p>
            <a:fld id="{E32DFB51-80ED-4906-BCB2-9C53D684C276}" type="slidenum">
              <a:rPr lang="zh-CN" altLang="en-US" smtClean="0"/>
              <a:t>21</a:t>
            </a:fld>
            <a:endParaRPr lang="zh-CN" altLang="en-US"/>
          </a:p>
        </p:txBody>
      </p:sp>
    </p:spTree>
    <p:extLst>
      <p:ext uri="{BB962C8B-B14F-4D97-AF65-F5344CB8AC3E}">
        <p14:creationId xmlns:p14="http://schemas.microsoft.com/office/powerpoint/2010/main" val="3909393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主要工作：分别对</a:t>
            </a:r>
            <a:r>
              <a:rPr lang="en-US" altLang="zh-CN" dirty="0" err="1"/>
              <a:t>TaAs</a:t>
            </a:r>
            <a:r>
              <a:rPr lang="zh-CN" altLang="en-US" dirty="0"/>
              <a:t>进行低能光子和软</a:t>
            </a:r>
            <a:r>
              <a:rPr lang="en-US" altLang="zh-CN" dirty="0"/>
              <a:t>X-Ray </a:t>
            </a:r>
            <a:r>
              <a:rPr lang="zh-CN" altLang="en-US" dirty="0"/>
              <a:t>的</a:t>
            </a:r>
            <a:r>
              <a:rPr lang="en-US" altLang="zh-CN" dirty="0"/>
              <a:t>ARPES</a:t>
            </a:r>
            <a:r>
              <a:rPr lang="zh-CN" altLang="en-US" dirty="0"/>
              <a:t>测量，得到了表面态和体态的电子结构，实验结果很好的吻合了第一性原理的计算</a:t>
            </a:r>
            <a:r>
              <a:rPr lang="zh-CN" altLang="en-US" dirty="0" smtClean="0"/>
              <a:t>结果</a:t>
            </a:r>
            <a:endParaRPr lang="zh-CN" altLang="en-US" dirty="0"/>
          </a:p>
        </p:txBody>
      </p:sp>
      <p:sp>
        <p:nvSpPr>
          <p:cNvPr id="4" name="灯片编号占位符 3"/>
          <p:cNvSpPr>
            <a:spLocks noGrp="1"/>
          </p:cNvSpPr>
          <p:nvPr>
            <p:ph type="sldNum" sz="quarter" idx="10"/>
          </p:nvPr>
        </p:nvSpPr>
        <p:spPr/>
        <p:txBody>
          <a:bodyPr/>
          <a:lstStyle/>
          <a:p>
            <a:fld id="{E32DFB51-80ED-4906-BCB2-9C53D684C276}" type="slidenum">
              <a:rPr lang="zh-CN" altLang="en-US" smtClean="0"/>
              <a:t>23</a:t>
            </a:fld>
            <a:endParaRPr lang="zh-CN" altLang="en-US"/>
          </a:p>
        </p:txBody>
      </p:sp>
    </p:spTree>
    <p:extLst>
      <p:ext uri="{BB962C8B-B14F-4D97-AF65-F5344CB8AC3E}">
        <p14:creationId xmlns:p14="http://schemas.microsoft.com/office/powerpoint/2010/main" val="2917888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这里我们利用对表面十分敏感的低光子能量</a:t>
            </a:r>
            <a:r>
              <a:rPr lang="en-US" altLang="zh-CN" sz="1200" kern="1200" dirty="0">
                <a:solidFill>
                  <a:schemeClr val="tx1"/>
                </a:solidFill>
                <a:effectLst/>
                <a:latin typeface="+mn-lt"/>
                <a:ea typeface="+mn-ea"/>
                <a:cs typeface="+mn-cs"/>
              </a:rPr>
              <a:t>ARPES</a:t>
            </a:r>
            <a:r>
              <a:rPr lang="zh-CN" altLang="zh-CN" sz="1200" kern="1200" dirty="0">
                <a:solidFill>
                  <a:schemeClr val="tx1"/>
                </a:solidFill>
                <a:effectLst/>
                <a:latin typeface="+mn-lt"/>
                <a:ea typeface="+mn-ea"/>
                <a:cs typeface="+mn-cs"/>
              </a:rPr>
              <a:t>装置探测砷化钽的表面电子结构。图</a:t>
            </a:r>
            <a:r>
              <a:rPr lang="en-US" altLang="zh-CN" sz="1200" kern="1200" dirty="0">
                <a:solidFill>
                  <a:schemeClr val="tx1"/>
                </a:solidFill>
                <a:effectLst/>
                <a:latin typeface="+mn-lt"/>
                <a:ea typeface="+mn-ea"/>
                <a:cs typeface="+mn-cs"/>
              </a:rPr>
              <a:t>1H</a:t>
            </a:r>
            <a:r>
              <a:rPr lang="zh-CN" altLang="zh-CN" sz="1200" kern="1200" dirty="0">
                <a:solidFill>
                  <a:schemeClr val="tx1"/>
                </a:solidFill>
                <a:effectLst/>
                <a:latin typeface="+mn-lt"/>
                <a:ea typeface="+mn-ea"/>
                <a:cs typeface="+mn-cs"/>
              </a:rPr>
              <a:t>展示了</a:t>
            </a:r>
            <a:r>
              <a:rPr lang="en-US" altLang="zh-CN" sz="1200" kern="1200" dirty="0">
                <a:solidFill>
                  <a:schemeClr val="tx1"/>
                </a:solidFill>
                <a:effectLst/>
                <a:latin typeface="+mn-lt"/>
                <a:ea typeface="+mn-ea"/>
                <a:cs typeface="+mn-cs"/>
              </a:rPr>
              <a:t>ARPES</a:t>
            </a:r>
            <a:r>
              <a:rPr lang="zh-CN" altLang="zh-CN" sz="1200" kern="1200" dirty="0">
                <a:solidFill>
                  <a:schemeClr val="tx1"/>
                </a:solidFill>
                <a:effectLst/>
                <a:latin typeface="+mn-lt"/>
                <a:ea typeface="+mn-ea"/>
                <a:cs typeface="+mn-cs"/>
              </a:rPr>
              <a:t>得到的砷化钽的</a:t>
            </a:r>
            <a:r>
              <a:rPr lang="en-US" altLang="zh-CN" sz="1200" kern="1200" dirty="0">
                <a:solidFill>
                  <a:schemeClr val="tx1"/>
                </a:solidFill>
                <a:effectLst/>
                <a:latin typeface="+mn-lt"/>
                <a:ea typeface="+mn-ea"/>
                <a:cs typeface="+mn-cs"/>
              </a:rPr>
              <a:t>001</a:t>
            </a:r>
            <a:r>
              <a:rPr lang="zh-CN" altLang="zh-CN" sz="1200" kern="1200" dirty="0">
                <a:solidFill>
                  <a:schemeClr val="tx1"/>
                </a:solidFill>
                <a:effectLst/>
                <a:latin typeface="+mn-lt"/>
                <a:ea typeface="+mn-ea"/>
                <a:cs typeface="+mn-cs"/>
              </a:rPr>
              <a:t>面的费米面图。图中标出了一些高对称点Γ</a:t>
            </a:r>
            <a:r>
              <a:rPr lang="en-US" altLang="zh-CN" sz="1200" kern="1200" dirty="0">
                <a:solidFill>
                  <a:schemeClr val="tx1"/>
                </a:solidFill>
                <a:effectLst/>
                <a:latin typeface="+mn-lt"/>
                <a:ea typeface="+mn-ea"/>
                <a:cs typeface="+mn-cs"/>
              </a:rPr>
              <a:t>Y</a:t>
            </a:r>
            <a:r>
              <a:rPr lang="zh-CN" altLang="zh-CN" sz="1200" kern="1200" dirty="0">
                <a:solidFill>
                  <a:schemeClr val="tx1"/>
                </a:solidFill>
                <a:effectLst/>
                <a:latin typeface="+mn-lt"/>
                <a:ea typeface="+mn-ea"/>
                <a:cs typeface="+mn-cs"/>
              </a:rPr>
              <a:t>Κ</a:t>
            </a:r>
            <a:r>
              <a:rPr lang="en-US" altLang="zh-CN" sz="1200" kern="1200" dirty="0">
                <a:solidFill>
                  <a:schemeClr val="tx1"/>
                </a:solidFill>
                <a:effectLst/>
                <a:latin typeface="+mn-lt"/>
                <a:ea typeface="+mn-ea"/>
                <a:cs typeface="+mn-cs"/>
              </a:rPr>
              <a:t>X</a:t>
            </a:r>
            <a:r>
              <a:rPr lang="zh-CN" altLang="zh-CN" sz="1200" kern="1200" dirty="0">
                <a:solidFill>
                  <a:schemeClr val="tx1"/>
                </a:solidFill>
                <a:effectLst/>
                <a:latin typeface="+mn-lt"/>
                <a:ea typeface="+mn-ea"/>
                <a:cs typeface="+mn-cs"/>
              </a:rPr>
              <a:t>，我们可以观察到其中有三种不同特征的图形，首先在沿着Γ</a:t>
            </a:r>
            <a:r>
              <a:rPr lang="en-US" altLang="zh-CN" sz="1200" kern="1200" dirty="0">
                <a:solidFill>
                  <a:schemeClr val="tx1"/>
                </a:solidFill>
                <a:effectLst/>
                <a:latin typeface="+mn-lt"/>
                <a:ea typeface="+mn-ea"/>
                <a:cs typeface="+mn-cs"/>
              </a:rPr>
              <a:t>-Y</a:t>
            </a:r>
            <a:r>
              <a:rPr lang="zh-CN" altLang="zh-CN" sz="1200" kern="1200" dirty="0">
                <a:solidFill>
                  <a:schemeClr val="tx1"/>
                </a:solidFill>
                <a:effectLst/>
                <a:latin typeface="+mn-lt"/>
                <a:ea typeface="+mn-ea"/>
                <a:cs typeface="+mn-cs"/>
              </a:rPr>
              <a:t>、Γ</a:t>
            </a:r>
            <a:r>
              <a:rPr lang="en-US" altLang="zh-CN" sz="1200" kern="1200" dirty="0">
                <a:solidFill>
                  <a:schemeClr val="tx1"/>
                </a:solidFill>
                <a:effectLst/>
                <a:latin typeface="+mn-lt"/>
                <a:ea typeface="+mn-ea"/>
                <a:cs typeface="+mn-cs"/>
              </a:rPr>
              <a:t>-X</a:t>
            </a:r>
            <a:r>
              <a:rPr lang="zh-CN" altLang="zh-CN" sz="1200" kern="1200" dirty="0">
                <a:solidFill>
                  <a:schemeClr val="tx1"/>
                </a:solidFill>
                <a:effectLst/>
                <a:latin typeface="+mn-lt"/>
                <a:ea typeface="+mn-ea"/>
                <a:cs typeface="+mn-cs"/>
              </a:rPr>
              <a:t>的连线中点附近可以看到一个新月形的图像，其次在</a:t>
            </a:r>
            <a:r>
              <a:rPr lang="en-US" altLang="zh-CN" sz="1200" kern="1200" dirty="0">
                <a:solidFill>
                  <a:schemeClr val="tx1"/>
                </a:solidFill>
                <a:effectLst/>
                <a:latin typeface="+mn-lt"/>
                <a:ea typeface="+mn-ea"/>
                <a:cs typeface="+mn-cs"/>
              </a:rPr>
              <a:t>X</a:t>
            </a:r>
            <a:r>
              <a:rPr lang="zh-CN" altLang="zh-CN" sz="1200" kern="1200" dirty="0">
                <a:solidFill>
                  <a:schemeClr val="tx1"/>
                </a:solidFill>
                <a:effectLst/>
                <a:latin typeface="+mn-lt"/>
                <a:ea typeface="+mn-ea"/>
                <a:cs typeface="+mn-cs"/>
              </a:rPr>
              <a:t>点处可以看到一个蝴蝶结状的图像，最后在</a:t>
            </a:r>
            <a:r>
              <a:rPr lang="en-US" altLang="zh-CN" sz="1200" kern="1200" dirty="0">
                <a:solidFill>
                  <a:schemeClr val="tx1"/>
                </a:solidFill>
                <a:effectLst/>
                <a:latin typeface="+mn-lt"/>
                <a:ea typeface="+mn-ea"/>
                <a:cs typeface="+mn-cs"/>
              </a:rPr>
              <a:t>Y</a:t>
            </a:r>
            <a:r>
              <a:rPr lang="zh-CN" altLang="zh-CN" sz="1200" kern="1200" dirty="0">
                <a:solidFill>
                  <a:schemeClr val="tx1"/>
                </a:solidFill>
                <a:effectLst/>
                <a:latin typeface="+mn-lt"/>
                <a:ea typeface="+mn-ea"/>
                <a:cs typeface="+mn-cs"/>
              </a:rPr>
              <a:t>点处可以看到一个具有扩展形态的图像。</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我们现在继续看一下表现为新月形的这些图像，由新月形的特征我们可以推测有两个弧的存在，并且弧在</a:t>
            </a:r>
            <a:r>
              <a:rPr lang="en-US" altLang="zh-CN" sz="1200" kern="1200" dirty="0">
                <a:solidFill>
                  <a:schemeClr val="tx1"/>
                </a:solidFill>
                <a:effectLst/>
                <a:latin typeface="+mn-lt"/>
                <a:ea typeface="+mn-ea"/>
                <a:cs typeface="+mn-cs"/>
              </a:rPr>
              <a:t>k</a:t>
            </a:r>
            <a:r>
              <a:rPr lang="zh-CN" altLang="zh-CN" sz="1200" kern="1200" dirty="0">
                <a:solidFill>
                  <a:schemeClr val="tx1"/>
                </a:solidFill>
                <a:effectLst/>
                <a:latin typeface="+mn-lt"/>
                <a:ea typeface="+mn-ea"/>
                <a:cs typeface="+mn-cs"/>
              </a:rPr>
              <a:t>空间的终点似乎与外尔点在表面的投影相同。新月形是由两个不闭合的弧线相连的，那么它既可以看作是两个费米弧的投影也可以看做闭合曲线的投影。</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具体分辨新月形形成的原因就要依赖于在入射光子能量变化时，等能轮廓线形态的变化趋势来判断。</a:t>
            </a:r>
          </a:p>
          <a:p>
            <a:endParaRPr lang="zh-CN" altLang="en-US" dirty="0"/>
          </a:p>
        </p:txBody>
      </p:sp>
      <p:sp>
        <p:nvSpPr>
          <p:cNvPr id="4" name="灯片编号占位符 3"/>
          <p:cNvSpPr>
            <a:spLocks noGrp="1"/>
          </p:cNvSpPr>
          <p:nvPr>
            <p:ph type="sldNum" sz="quarter" idx="10"/>
          </p:nvPr>
        </p:nvSpPr>
        <p:spPr/>
        <p:txBody>
          <a:bodyPr/>
          <a:lstStyle/>
          <a:p>
            <a:fld id="{E32DFB51-80ED-4906-BCB2-9C53D684C276}" type="slidenum">
              <a:rPr lang="zh-CN" altLang="en-US" smtClean="0"/>
              <a:t>24</a:t>
            </a:fld>
            <a:endParaRPr lang="zh-CN" altLang="en-US"/>
          </a:p>
        </p:txBody>
      </p:sp>
    </p:spTree>
    <p:extLst>
      <p:ext uri="{BB962C8B-B14F-4D97-AF65-F5344CB8AC3E}">
        <p14:creationId xmlns:p14="http://schemas.microsoft.com/office/powerpoint/2010/main" val="1243000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最后：</a:t>
            </a:r>
            <a:r>
              <a:rPr lang="zh-CN" altLang="zh-CN" sz="1200" kern="1200" dirty="0">
                <a:solidFill>
                  <a:schemeClr val="tx1"/>
                </a:solidFill>
                <a:effectLst/>
                <a:latin typeface="+mn-lt"/>
                <a:ea typeface="+mn-ea"/>
                <a:cs typeface="+mn-cs"/>
              </a:rPr>
              <a:t>具体来说，我们的表面计算结果实际上也显示出了月牙形费米弧，分别连接了处于动量空间</a:t>
            </a:r>
            <a:r>
              <a:rPr lang="en-US" altLang="zh-CN" sz="1200" kern="1200" dirty="0">
                <a:solidFill>
                  <a:schemeClr val="tx1"/>
                </a:solidFill>
                <a:effectLst/>
                <a:latin typeface="+mn-lt"/>
                <a:ea typeface="+mn-ea"/>
                <a:cs typeface="+mn-cs"/>
              </a:rPr>
              <a:t>G-X</a:t>
            </a:r>
            <a:r>
              <a:rPr lang="zh-CN" altLang="zh-CN"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G-Y</a:t>
            </a:r>
            <a:r>
              <a:rPr lang="zh-CN" altLang="zh-CN" sz="1200" kern="1200" dirty="0">
                <a:solidFill>
                  <a:schemeClr val="tx1"/>
                </a:solidFill>
                <a:effectLst/>
                <a:latin typeface="+mn-lt"/>
                <a:ea typeface="+mn-ea"/>
                <a:cs typeface="+mn-cs"/>
              </a:rPr>
              <a:t>重点的两对</a:t>
            </a:r>
            <a:r>
              <a:rPr lang="en-US" altLang="zh-CN" sz="1200" kern="1200" dirty="0">
                <a:solidFill>
                  <a:schemeClr val="tx1"/>
                </a:solidFill>
                <a:effectLst/>
                <a:latin typeface="+mn-lt"/>
                <a:ea typeface="+mn-ea"/>
                <a:cs typeface="+mn-cs"/>
              </a:rPr>
              <a:t>W2</a:t>
            </a:r>
            <a:r>
              <a:rPr lang="zh-CN" altLang="zh-CN" sz="1200" kern="1200" dirty="0" smtClean="0">
                <a:solidFill>
                  <a:schemeClr val="tx1"/>
                </a:solidFill>
                <a:effectLst/>
                <a:latin typeface="+mn-lt"/>
                <a:ea typeface="+mn-ea"/>
                <a:cs typeface="+mn-cs"/>
              </a:rPr>
              <a:t>费米</a:t>
            </a:r>
            <a:r>
              <a:rPr lang="zh-CN" altLang="en-US" sz="1200" kern="1200" dirty="0" smtClean="0">
                <a:solidFill>
                  <a:schemeClr val="tx1"/>
                </a:solidFill>
                <a:effectLst/>
                <a:latin typeface="+mn-lt"/>
                <a:ea typeface="+mn-ea"/>
                <a:cs typeface="+mn-cs"/>
              </a:rPr>
              <a:t>点</a:t>
            </a:r>
            <a:r>
              <a:rPr lang="zh-CN" altLang="zh-CN" sz="1200" kern="1200" dirty="0" smtClean="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除此之外，我们的计算显示出以</a:t>
            </a:r>
            <a:r>
              <a:rPr lang="en-US" altLang="zh-CN" sz="1200" kern="1200" dirty="0">
                <a:solidFill>
                  <a:schemeClr val="tx1"/>
                </a:solidFill>
                <a:effectLst/>
                <a:latin typeface="+mn-lt"/>
                <a:ea typeface="+mn-ea"/>
                <a:cs typeface="+mn-cs"/>
              </a:rPr>
              <a:t>X</a:t>
            </a:r>
            <a:r>
              <a:rPr lang="zh-CN" altLang="zh-CN" sz="1200" kern="1200" dirty="0">
                <a:solidFill>
                  <a:schemeClr val="tx1"/>
                </a:solidFill>
                <a:effectLst/>
                <a:latin typeface="+mn-lt"/>
                <a:ea typeface="+mn-ea"/>
                <a:cs typeface="+mn-cs"/>
              </a:rPr>
              <a:t>为中心的的具有领结形状的表面态，这也和我们的</a:t>
            </a:r>
            <a:r>
              <a:rPr lang="en-US" altLang="zh-CN" sz="1200" kern="1200" dirty="0">
                <a:solidFill>
                  <a:schemeClr val="tx1"/>
                </a:solidFill>
                <a:effectLst/>
                <a:latin typeface="+mn-lt"/>
                <a:ea typeface="+mn-ea"/>
                <a:cs typeface="+mn-cs"/>
              </a:rPr>
              <a:t>ARPES</a:t>
            </a:r>
            <a:r>
              <a:rPr lang="zh-CN" altLang="zh-CN" sz="1200" kern="1200" dirty="0">
                <a:solidFill>
                  <a:schemeClr val="tx1"/>
                </a:solidFill>
                <a:effectLst/>
                <a:latin typeface="+mn-lt"/>
                <a:ea typeface="+mn-ea"/>
                <a:cs typeface="+mn-cs"/>
              </a:rPr>
              <a:t>数据一致。根据我们的计算，这些领结形状的表面态实际上是连接临近布里渊区边界的</a:t>
            </a:r>
            <a:r>
              <a:rPr lang="en-US" altLang="zh-CN" sz="1200" kern="1200" dirty="0">
                <a:solidFill>
                  <a:schemeClr val="tx1"/>
                </a:solidFill>
                <a:effectLst/>
                <a:latin typeface="+mn-lt"/>
                <a:ea typeface="+mn-ea"/>
                <a:cs typeface="+mn-cs"/>
              </a:rPr>
              <a:t>W1</a:t>
            </a:r>
            <a:r>
              <a:rPr lang="zh-CN" altLang="zh-CN" sz="1200" kern="1200" dirty="0">
                <a:solidFill>
                  <a:schemeClr val="tx1"/>
                </a:solidFill>
                <a:effectLst/>
                <a:latin typeface="+mn-lt"/>
                <a:ea typeface="+mn-ea"/>
                <a:cs typeface="+mn-cs"/>
              </a:rPr>
              <a:t>外</a:t>
            </a:r>
            <a:r>
              <a:rPr lang="zh-CN" altLang="zh-CN" sz="1200" kern="1200" dirty="0" smtClean="0">
                <a:solidFill>
                  <a:schemeClr val="tx1"/>
                </a:solidFill>
                <a:effectLst/>
                <a:latin typeface="+mn-lt"/>
                <a:ea typeface="+mn-ea"/>
                <a:cs typeface="+mn-cs"/>
              </a:rPr>
              <a:t>尔</a:t>
            </a:r>
            <a:r>
              <a:rPr lang="zh-CN" altLang="en-US" sz="1200" kern="1200" dirty="0" smtClean="0">
                <a:solidFill>
                  <a:schemeClr val="tx1"/>
                </a:solidFill>
                <a:effectLst/>
                <a:latin typeface="+mn-lt"/>
                <a:ea typeface="+mn-ea"/>
                <a:cs typeface="+mn-cs"/>
              </a:rPr>
              <a:t>点</a:t>
            </a:r>
            <a:r>
              <a:rPr lang="zh-CN" altLang="zh-CN" sz="1200" kern="1200" dirty="0" smtClean="0">
                <a:solidFill>
                  <a:schemeClr val="tx1"/>
                </a:solidFill>
                <a:effectLst/>
                <a:latin typeface="+mn-lt"/>
                <a:ea typeface="+mn-ea"/>
                <a:cs typeface="+mn-cs"/>
              </a:rPr>
              <a:t>的</a:t>
            </a:r>
            <a:r>
              <a:rPr lang="zh-CN" altLang="zh-CN" sz="1200" kern="1200" dirty="0">
                <a:solidFill>
                  <a:schemeClr val="tx1"/>
                </a:solidFill>
                <a:effectLst/>
                <a:latin typeface="+mn-lt"/>
                <a:ea typeface="+mn-ea"/>
                <a:cs typeface="+mn-cs"/>
              </a:rPr>
              <a:t>费米弧。</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然而，因为</a:t>
            </a:r>
            <a:r>
              <a:rPr lang="en-US" altLang="zh-CN" sz="1200" kern="1200" dirty="0">
                <a:solidFill>
                  <a:schemeClr val="tx1"/>
                </a:solidFill>
                <a:effectLst/>
                <a:latin typeface="+mn-lt"/>
                <a:ea typeface="+mn-ea"/>
                <a:cs typeface="+mn-cs"/>
              </a:rPr>
              <a:t>W1</a:t>
            </a:r>
            <a:r>
              <a:rPr lang="zh-CN" altLang="zh-CN" sz="1200" kern="1200" dirty="0">
                <a:solidFill>
                  <a:schemeClr val="tx1"/>
                </a:solidFill>
                <a:effectLst/>
                <a:latin typeface="+mn-lt"/>
                <a:ea typeface="+mn-ea"/>
                <a:cs typeface="+mn-cs"/>
              </a:rPr>
              <a:t>外尔</a:t>
            </a:r>
            <a:r>
              <a:rPr lang="en-US" altLang="zh-CN" sz="1200" kern="1200" dirty="0">
                <a:solidFill>
                  <a:schemeClr val="tx1"/>
                </a:solidFill>
                <a:effectLst/>
                <a:latin typeface="+mn-lt"/>
                <a:ea typeface="+mn-ea"/>
                <a:cs typeface="+mn-cs"/>
              </a:rPr>
              <a:t>node</a:t>
            </a:r>
            <a:r>
              <a:rPr lang="zh-CN" altLang="zh-CN" sz="1200" kern="1200" dirty="0">
                <a:solidFill>
                  <a:schemeClr val="tx1"/>
                </a:solidFill>
                <a:effectLst/>
                <a:latin typeface="+mn-lt"/>
                <a:ea typeface="+mn-ea"/>
                <a:cs typeface="+mn-cs"/>
              </a:rPr>
              <a:t>在动量空间太过靠近，所以通过我们的</a:t>
            </a:r>
            <a:r>
              <a:rPr lang="en-US" altLang="zh-CN" sz="1200" kern="1200" dirty="0">
                <a:solidFill>
                  <a:schemeClr val="tx1"/>
                </a:solidFill>
                <a:effectLst/>
                <a:latin typeface="+mn-lt"/>
                <a:ea typeface="+mn-ea"/>
                <a:cs typeface="+mn-cs"/>
              </a:rPr>
              <a:t>ARPES</a:t>
            </a:r>
            <a:r>
              <a:rPr lang="zh-CN" altLang="zh-CN" sz="1200" kern="1200" dirty="0">
                <a:solidFill>
                  <a:schemeClr val="tx1"/>
                </a:solidFill>
                <a:effectLst/>
                <a:latin typeface="+mn-lt"/>
                <a:ea typeface="+mn-ea"/>
                <a:cs typeface="+mn-cs"/>
              </a:rPr>
              <a:t>数据并不能在实验分辨率下分辨出这些费米弧的特征。除此之外，我们注意到了通过优化表面参数，可以使得表面计算得到的</a:t>
            </a:r>
            <a:r>
              <a:rPr lang="en-US" altLang="zh-CN" sz="1200" kern="1200" dirty="0">
                <a:solidFill>
                  <a:schemeClr val="tx1"/>
                </a:solidFill>
                <a:effectLst/>
                <a:latin typeface="+mn-lt"/>
                <a:ea typeface="+mn-ea"/>
                <a:cs typeface="+mn-cs"/>
              </a:rPr>
              <a:t>Y</a:t>
            </a:r>
            <a:r>
              <a:rPr lang="zh-CN" altLang="zh-CN" sz="1200" kern="1200" dirty="0">
                <a:solidFill>
                  <a:schemeClr val="tx1"/>
                </a:solidFill>
                <a:effectLst/>
                <a:latin typeface="+mn-lt"/>
                <a:ea typeface="+mn-ea"/>
                <a:cs typeface="+mn-cs"/>
              </a:rPr>
              <a:t>点处的</a:t>
            </a:r>
            <a:r>
              <a:rPr lang="en-US" altLang="zh-CN" sz="1200" kern="1200" dirty="0">
                <a:solidFill>
                  <a:schemeClr val="tx1"/>
                </a:solidFill>
                <a:effectLst/>
                <a:latin typeface="+mn-lt"/>
                <a:ea typeface="+mn-ea"/>
                <a:cs typeface="+mn-cs"/>
              </a:rPr>
              <a:t>contour</a:t>
            </a:r>
            <a:r>
              <a:rPr lang="zh-CN" altLang="zh-CN"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ARPES</a:t>
            </a:r>
            <a:r>
              <a:rPr lang="zh-CN" altLang="zh-CN" sz="1200" kern="1200" dirty="0">
                <a:solidFill>
                  <a:schemeClr val="tx1"/>
                </a:solidFill>
                <a:effectLst/>
                <a:latin typeface="+mn-lt"/>
                <a:ea typeface="+mn-ea"/>
                <a:cs typeface="+mn-cs"/>
              </a:rPr>
              <a:t>数据更好地吻合</a:t>
            </a:r>
            <a:r>
              <a:rPr lang="zh-CN" altLang="zh-CN"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为了</a:t>
            </a:r>
            <a:r>
              <a:rPr lang="zh-CN" altLang="zh-CN" sz="1200" kern="1200" dirty="0">
                <a:solidFill>
                  <a:schemeClr val="tx1"/>
                </a:solidFill>
                <a:effectLst/>
                <a:latin typeface="+mn-lt"/>
                <a:ea typeface="+mn-ea"/>
                <a:cs typeface="+mn-cs"/>
              </a:rPr>
              <a:t>确认拓扑性质，我们并没有必要使得</a:t>
            </a:r>
            <a:r>
              <a:rPr lang="en-US" altLang="zh-CN" sz="1200" kern="1200" dirty="0">
                <a:solidFill>
                  <a:schemeClr val="tx1"/>
                </a:solidFill>
                <a:effectLst/>
                <a:latin typeface="+mn-lt"/>
                <a:ea typeface="+mn-ea"/>
                <a:cs typeface="+mn-cs"/>
              </a:rPr>
              <a:t>ARPES</a:t>
            </a:r>
            <a:r>
              <a:rPr lang="zh-CN" altLang="zh-CN" sz="1200" kern="1200" dirty="0">
                <a:solidFill>
                  <a:schemeClr val="tx1"/>
                </a:solidFill>
                <a:effectLst/>
                <a:latin typeface="+mn-lt"/>
                <a:ea typeface="+mn-ea"/>
                <a:cs typeface="+mn-cs"/>
              </a:rPr>
              <a:t>数据和计算结果的细节完美吻合，因为对自由参数所允许的表面势能的少许变化并不改变材料的拓扑性质，就如同拓扑绝缘体不受杂质等等因素破坏的拓扑性质一样。</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E32DFB51-80ED-4906-BCB2-9C53D684C276}" type="slidenum">
              <a:rPr lang="zh-CN" altLang="en-US" smtClean="0"/>
              <a:t>25</a:t>
            </a:fld>
            <a:endParaRPr lang="zh-CN" altLang="en-US"/>
          </a:p>
        </p:txBody>
      </p:sp>
    </p:spTree>
    <p:extLst>
      <p:ext uri="{BB962C8B-B14F-4D97-AF65-F5344CB8AC3E}">
        <p14:creationId xmlns:p14="http://schemas.microsoft.com/office/powerpoint/2010/main" val="1000115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如图</a:t>
            </a:r>
            <a:r>
              <a:rPr lang="en-US" altLang="zh-CN" sz="1200" kern="1200" dirty="0">
                <a:solidFill>
                  <a:schemeClr val="tx1"/>
                </a:solidFill>
                <a:effectLst/>
                <a:latin typeface="+mn-lt"/>
                <a:ea typeface="+mn-ea"/>
                <a:cs typeface="+mn-cs"/>
              </a:rPr>
              <a:t>2F</a:t>
            </a:r>
            <a:r>
              <a:rPr lang="zh-CN" altLang="zh-CN" sz="1200" kern="1200" dirty="0">
                <a:solidFill>
                  <a:schemeClr val="tx1"/>
                </a:solidFill>
                <a:effectLst/>
                <a:latin typeface="+mn-lt"/>
                <a:ea typeface="+mn-ea"/>
                <a:cs typeface="+mn-cs"/>
              </a:rPr>
              <a:t>，如果新月形是由两个费米弧组成的话，在</a:t>
            </a:r>
            <a:r>
              <a:rPr lang="zh-CN" altLang="zh-CN" sz="1200" kern="1200" dirty="0" smtClean="0">
                <a:solidFill>
                  <a:schemeClr val="tx1"/>
                </a:solidFill>
                <a:effectLst/>
                <a:latin typeface="+mn-lt"/>
                <a:ea typeface="+mn-ea"/>
                <a:cs typeface="+mn-cs"/>
              </a:rPr>
              <a:t>能量变化</a:t>
            </a:r>
            <a:r>
              <a:rPr lang="zh-CN" altLang="zh-CN" sz="1200" kern="1200" dirty="0">
                <a:solidFill>
                  <a:schemeClr val="tx1"/>
                </a:solidFill>
                <a:effectLst/>
                <a:latin typeface="+mn-lt"/>
                <a:ea typeface="+mn-ea"/>
                <a:cs typeface="+mn-cs"/>
              </a:rPr>
              <a:t>时，这两个不闭合的弧线必定会展示同向移动的特征。现在我们利用</a:t>
            </a:r>
            <a:r>
              <a:rPr lang="en-US" altLang="zh-CN" sz="1200" kern="1200" dirty="0">
                <a:solidFill>
                  <a:schemeClr val="tx1"/>
                </a:solidFill>
                <a:effectLst/>
                <a:latin typeface="+mn-lt"/>
                <a:ea typeface="+mn-ea"/>
                <a:cs typeface="+mn-cs"/>
              </a:rPr>
              <a:t>ARPES</a:t>
            </a:r>
            <a:r>
              <a:rPr lang="zh-CN" altLang="zh-CN" sz="1200" kern="1200" dirty="0">
                <a:solidFill>
                  <a:schemeClr val="tx1"/>
                </a:solidFill>
                <a:effectLst/>
                <a:latin typeface="+mn-lt"/>
                <a:ea typeface="+mn-ea"/>
                <a:cs typeface="+mn-cs"/>
              </a:rPr>
              <a:t>来证明砷化钽表面所呈现的新月形确实</a:t>
            </a:r>
            <a:r>
              <a:rPr lang="zh-CN" altLang="zh-CN" sz="1200" kern="1200" dirty="0" smtClean="0">
                <a:solidFill>
                  <a:schemeClr val="tx1"/>
                </a:solidFill>
                <a:effectLst/>
                <a:latin typeface="+mn-lt"/>
                <a:ea typeface="+mn-ea"/>
                <a:cs typeface="+mn-cs"/>
              </a:rPr>
              <a:t>会展</a:t>
            </a:r>
            <a:r>
              <a:rPr lang="zh-CN" altLang="zh-CN" sz="1200" kern="1200" dirty="0">
                <a:solidFill>
                  <a:schemeClr val="tx1"/>
                </a:solidFill>
                <a:effectLst/>
                <a:latin typeface="+mn-lt"/>
                <a:ea typeface="+mn-ea"/>
                <a:cs typeface="+mn-cs"/>
              </a:rPr>
              <a:t>现出这种同向性</a:t>
            </a:r>
            <a:r>
              <a:rPr lang="zh-CN" altLang="zh-CN"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我们</a:t>
            </a:r>
            <a:r>
              <a:rPr lang="zh-CN" altLang="zh-CN" sz="1200" kern="1200" dirty="0">
                <a:solidFill>
                  <a:schemeClr val="tx1"/>
                </a:solidFill>
                <a:effectLst/>
                <a:latin typeface="+mn-lt"/>
                <a:ea typeface="+mn-ea"/>
                <a:cs typeface="+mn-cs"/>
              </a:rPr>
              <a:t>首先选取</a:t>
            </a:r>
            <a:r>
              <a:rPr lang="zh-CN" altLang="zh-CN" sz="1200" kern="1200" dirty="0" smtClean="0">
                <a:solidFill>
                  <a:schemeClr val="tx1"/>
                </a:solidFill>
                <a:effectLst/>
                <a:latin typeface="+mn-lt"/>
                <a:ea typeface="+mn-ea"/>
                <a:cs typeface="+mn-cs"/>
              </a:rPr>
              <a:t>了如</a:t>
            </a:r>
            <a:r>
              <a:rPr lang="zh-CN" altLang="zh-CN" sz="1200" kern="1200" dirty="0">
                <a:solidFill>
                  <a:schemeClr val="tx1"/>
                </a:solidFill>
                <a:effectLst/>
                <a:latin typeface="+mn-lt"/>
                <a:ea typeface="+mn-ea"/>
                <a:cs typeface="+mn-cs"/>
              </a:rPr>
              <a:t>图</a:t>
            </a:r>
            <a:r>
              <a:rPr lang="en-US" altLang="zh-CN" sz="1200" kern="1200" dirty="0">
                <a:solidFill>
                  <a:schemeClr val="tx1"/>
                </a:solidFill>
                <a:effectLst/>
                <a:latin typeface="+mn-lt"/>
                <a:ea typeface="+mn-ea"/>
                <a:cs typeface="+mn-cs"/>
              </a:rPr>
              <a:t>2B</a:t>
            </a:r>
            <a:r>
              <a:rPr lang="zh-CN" altLang="zh-CN"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E</a:t>
            </a:r>
            <a:r>
              <a:rPr lang="zh-CN" altLang="zh-CN" sz="1200" kern="1200" dirty="0">
                <a:solidFill>
                  <a:schemeClr val="tx1"/>
                </a:solidFill>
                <a:effectLst/>
                <a:latin typeface="+mn-lt"/>
                <a:ea typeface="+mn-ea"/>
                <a:cs typeface="+mn-cs"/>
              </a:rPr>
              <a:t>，并选取了图</a:t>
            </a:r>
            <a:r>
              <a:rPr lang="en-US" altLang="zh-CN" sz="1200" kern="1200" dirty="0">
                <a:solidFill>
                  <a:schemeClr val="tx1"/>
                </a:solidFill>
                <a:effectLst/>
                <a:latin typeface="+mn-lt"/>
                <a:ea typeface="+mn-ea"/>
                <a:cs typeface="+mn-cs"/>
              </a:rPr>
              <a:t>E</a:t>
            </a:r>
            <a:r>
              <a:rPr lang="zh-CN" altLang="zh-CN" sz="1200" kern="1200" dirty="0">
                <a:solidFill>
                  <a:schemeClr val="tx1"/>
                </a:solidFill>
                <a:effectLst/>
                <a:latin typeface="+mn-lt"/>
                <a:ea typeface="+mn-ea"/>
                <a:cs typeface="+mn-cs"/>
              </a:rPr>
              <a:t>中动量空间比较有代表性的切线，切线</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切线</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来观察弧的演化。图</a:t>
            </a:r>
            <a:r>
              <a:rPr lang="en-US" altLang="zh-CN" sz="1200" kern="1200" dirty="0">
                <a:solidFill>
                  <a:schemeClr val="tx1"/>
                </a:solidFill>
                <a:effectLst/>
                <a:latin typeface="+mn-lt"/>
                <a:ea typeface="+mn-ea"/>
                <a:cs typeface="+mn-cs"/>
              </a:rPr>
              <a:t>2C</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D</a:t>
            </a:r>
            <a:r>
              <a:rPr lang="zh-CN" altLang="zh-CN" sz="1200" kern="1200" dirty="0">
                <a:solidFill>
                  <a:schemeClr val="tx1"/>
                </a:solidFill>
                <a:effectLst/>
                <a:latin typeface="+mn-lt"/>
                <a:ea typeface="+mn-ea"/>
                <a:cs typeface="+mn-cs"/>
              </a:rPr>
              <a:t>是相应的</a:t>
            </a:r>
            <a:r>
              <a:rPr lang="en-US" altLang="zh-CN" sz="1200" kern="1200" dirty="0" smtClean="0">
                <a:solidFill>
                  <a:schemeClr val="tx1"/>
                </a:solidFill>
                <a:effectLst/>
                <a:latin typeface="+mn-lt"/>
                <a:ea typeface="+mn-ea"/>
                <a:cs typeface="+mn-cs"/>
              </a:rPr>
              <a:t>E-k</a:t>
            </a:r>
            <a:r>
              <a:rPr lang="zh-CN" altLang="zh-CN" sz="1200" kern="1200" dirty="0" smtClean="0">
                <a:solidFill>
                  <a:schemeClr val="tx1"/>
                </a:solidFill>
                <a:effectLst/>
                <a:latin typeface="+mn-lt"/>
                <a:ea typeface="+mn-ea"/>
                <a:cs typeface="+mn-cs"/>
              </a:rPr>
              <a:t>图</a:t>
            </a:r>
            <a:r>
              <a:rPr lang="zh-CN" altLang="zh-CN" sz="1200" kern="1200" dirty="0">
                <a:solidFill>
                  <a:schemeClr val="tx1"/>
                </a:solidFill>
                <a:effectLst/>
                <a:latin typeface="+mn-lt"/>
                <a:ea typeface="+mn-ea"/>
                <a:cs typeface="+mn-cs"/>
              </a:rPr>
              <a:t>。通过扩散图的斜率我们</a:t>
            </a:r>
            <a:r>
              <a:rPr lang="zh-CN" altLang="zh-CN" sz="1200" kern="1200" dirty="0" smtClean="0">
                <a:solidFill>
                  <a:schemeClr val="tx1"/>
                </a:solidFill>
                <a:effectLst/>
                <a:latin typeface="+mn-lt"/>
                <a:ea typeface="+mn-ea"/>
                <a:cs typeface="+mn-cs"/>
              </a:rPr>
              <a:t>可以</a:t>
            </a:r>
            <a:r>
              <a:rPr lang="zh-CN" altLang="en-US" sz="1200" kern="1200" dirty="0" smtClean="0">
                <a:solidFill>
                  <a:schemeClr val="tx1"/>
                </a:solidFill>
                <a:effectLst/>
                <a:latin typeface="+mn-lt"/>
                <a:ea typeface="+mn-ea"/>
                <a:cs typeface="+mn-cs"/>
              </a:rPr>
              <a:t>得到</a:t>
            </a:r>
            <a:r>
              <a:rPr lang="zh-CN" altLang="zh-CN" sz="1200" kern="1200" dirty="0" smtClean="0">
                <a:solidFill>
                  <a:schemeClr val="tx1"/>
                </a:solidFill>
                <a:effectLst/>
                <a:latin typeface="+mn-lt"/>
                <a:ea typeface="+mn-ea"/>
                <a:cs typeface="+mn-cs"/>
              </a:rPr>
              <a:t>随着能</a:t>
            </a:r>
            <a:r>
              <a:rPr lang="zh-CN" altLang="en-US" sz="1200" kern="1200" dirty="0" smtClean="0">
                <a:solidFill>
                  <a:schemeClr val="tx1"/>
                </a:solidFill>
                <a:effectLst/>
                <a:latin typeface="+mn-lt"/>
                <a:ea typeface="+mn-ea"/>
                <a:cs typeface="+mn-cs"/>
              </a:rPr>
              <a:t>量</a:t>
            </a:r>
            <a:r>
              <a:rPr lang="zh-CN" altLang="zh-CN" sz="1200" kern="1200" dirty="0" smtClean="0">
                <a:solidFill>
                  <a:schemeClr val="tx1"/>
                </a:solidFill>
                <a:effectLst/>
                <a:latin typeface="+mn-lt"/>
                <a:ea typeface="+mn-ea"/>
                <a:cs typeface="+mn-cs"/>
              </a:rPr>
              <a:t>的</a:t>
            </a:r>
            <a:r>
              <a:rPr lang="zh-CN" altLang="zh-CN" sz="1200" kern="1200" dirty="0">
                <a:solidFill>
                  <a:schemeClr val="tx1"/>
                </a:solidFill>
                <a:effectLst/>
                <a:latin typeface="+mn-lt"/>
                <a:ea typeface="+mn-ea"/>
                <a:cs typeface="+mn-cs"/>
              </a:rPr>
              <a:t>变化弧的</a:t>
            </a:r>
            <a:r>
              <a:rPr lang="zh-CN" altLang="zh-CN" sz="1200" kern="1200" dirty="0" smtClean="0">
                <a:solidFill>
                  <a:schemeClr val="tx1"/>
                </a:solidFill>
                <a:effectLst/>
                <a:latin typeface="+mn-lt"/>
                <a:ea typeface="+mn-ea"/>
                <a:cs typeface="+mn-cs"/>
              </a:rPr>
              <a:t>移动</a:t>
            </a:r>
            <a:r>
              <a:rPr lang="zh-CN" altLang="en-US" sz="1200" kern="1200" dirty="0" smtClean="0">
                <a:solidFill>
                  <a:schemeClr val="tx1"/>
                </a:solidFill>
                <a:effectLst/>
                <a:latin typeface="+mn-lt"/>
                <a:ea typeface="+mn-ea"/>
                <a:cs typeface="+mn-cs"/>
              </a:rPr>
              <a:t>方向</a:t>
            </a:r>
            <a:r>
              <a:rPr lang="zh-CN" altLang="zh-CN" sz="1200" kern="1200" dirty="0" smtClean="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图</a:t>
            </a:r>
            <a:r>
              <a:rPr lang="en-US" altLang="zh-CN" sz="1200" kern="1200" dirty="0">
                <a:solidFill>
                  <a:schemeClr val="tx1"/>
                </a:solidFill>
                <a:effectLst/>
                <a:latin typeface="+mn-lt"/>
                <a:ea typeface="+mn-ea"/>
                <a:cs typeface="+mn-cs"/>
              </a:rPr>
              <a:t>2E</a:t>
            </a:r>
            <a:r>
              <a:rPr lang="zh-CN" altLang="zh-CN" sz="1200" kern="1200" dirty="0">
                <a:solidFill>
                  <a:schemeClr val="tx1"/>
                </a:solidFill>
                <a:effectLst/>
                <a:latin typeface="+mn-lt"/>
                <a:ea typeface="+mn-ea"/>
                <a:cs typeface="+mn-cs"/>
              </a:rPr>
              <a:t>中的白色箭头也给出了扩散的方向。综上，我们可以得出结论：两个非闭合弧的演化过程与同向性保持一致。</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为了</a:t>
            </a:r>
            <a:r>
              <a:rPr lang="zh-CN" altLang="zh-CN" sz="1200" kern="1200" dirty="0">
                <a:solidFill>
                  <a:schemeClr val="tx1"/>
                </a:solidFill>
                <a:effectLst/>
                <a:latin typeface="+mn-lt"/>
                <a:ea typeface="+mn-ea"/>
                <a:cs typeface="+mn-cs"/>
              </a:rPr>
              <a:t>进一步使</a:t>
            </a:r>
            <a:r>
              <a:rPr lang="zh-CN" altLang="en-US" sz="1200" kern="1200" dirty="0">
                <a:solidFill>
                  <a:schemeClr val="tx1"/>
                </a:solidFill>
                <a:effectLst/>
                <a:latin typeface="+mn-lt"/>
                <a:ea typeface="+mn-ea"/>
                <a:cs typeface="+mn-cs"/>
              </a:rPr>
              <a:t>研究</a:t>
            </a:r>
            <a:r>
              <a:rPr lang="zh-CN" altLang="zh-CN" sz="1200" kern="1200" dirty="0">
                <a:solidFill>
                  <a:schemeClr val="tx1"/>
                </a:solidFill>
                <a:effectLst/>
                <a:latin typeface="+mn-lt"/>
                <a:ea typeface="+mn-ea"/>
                <a:cs typeface="+mn-cs"/>
              </a:rPr>
              <a:t>等能线的演变，我们使用</a:t>
            </a:r>
            <a:r>
              <a:rPr lang="zh-CN" altLang="zh-CN" sz="1200" kern="1200" dirty="0" smtClean="0">
                <a:solidFill>
                  <a:schemeClr val="tx1"/>
                </a:solidFill>
                <a:effectLst/>
                <a:latin typeface="+mn-lt"/>
                <a:ea typeface="+mn-ea"/>
                <a:cs typeface="+mn-cs"/>
              </a:rPr>
              <a:t>了</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图</a:t>
            </a:r>
            <a:r>
              <a:rPr lang="en-US" altLang="zh-CN" sz="1200" kern="1200" dirty="0">
                <a:solidFill>
                  <a:schemeClr val="tx1"/>
                </a:solidFill>
                <a:effectLst/>
                <a:latin typeface="+mn-lt"/>
                <a:ea typeface="+mn-ea"/>
                <a:cs typeface="+mn-cs"/>
              </a:rPr>
              <a:t>2G</a:t>
            </a:r>
            <a:r>
              <a:rPr lang="zh-CN" altLang="zh-CN" sz="1200" kern="1200" dirty="0">
                <a:solidFill>
                  <a:schemeClr val="tx1"/>
                </a:solidFill>
                <a:effectLst/>
                <a:latin typeface="+mn-lt"/>
                <a:ea typeface="+mn-ea"/>
                <a:cs typeface="+mn-cs"/>
              </a:rPr>
              <a:t>展示了这两个</a:t>
            </a:r>
            <a:r>
              <a:rPr lang="en-US" altLang="zh-CN" sz="1200" kern="1200" dirty="0">
                <a:solidFill>
                  <a:schemeClr val="tx1"/>
                </a:solidFill>
                <a:effectLst/>
                <a:latin typeface="+mn-lt"/>
                <a:ea typeface="+mn-ea"/>
                <a:cs typeface="+mn-cs"/>
              </a:rPr>
              <a:t>constant-energy contour</a:t>
            </a:r>
            <a:r>
              <a:rPr lang="zh-CN" altLang="zh-CN" sz="1200" kern="1200" dirty="0">
                <a:solidFill>
                  <a:schemeClr val="tx1"/>
                </a:solidFill>
                <a:effectLst/>
                <a:latin typeface="+mn-lt"/>
                <a:ea typeface="+mn-ea"/>
                <a:cs typeface="+mn-cs"/>
              </a:rPr>
              <a:t>之间的不同，即</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。这里</a:t>
            </a:r>
            <a:r>
              <a:rPr lang="en-US" altLang="zh-CN" sz="1200" kern="1200" dirty="0">
                <a:solidFill>
                  <a:schemeClr val="tx1"/>
                </a:solidFill>
                <a:effectLst/>
                <a:latin typeface="+mn-lt"/>
                <a:ea typeface="+mn-ea"/>
                <a:cs typeface="+mn-cs"/>
              </a:rPr>
              <a:t>I</a:t>
            </a:r>
            <a:r>
              <a:rPr lang="zh-CN" altLang="zh-CN" sz="1200" kern="1200" dirty="0">
                <a:solidFill>
                  <a:schemeClr val="tx1"/>
                </a:solidFill>
                <a:effectLst/>
                <a:latin typeface="+mn-lt"/>
                <a:ea typeface="+mn-ea"/>
                <a:cs typeface="+mn-cs"/>
              </a:rPr>
              <a:t>是</a:t>
            </a:r>
            <a:r>
              <a:rPr lang="en-US" altLang="zh-CN" sz="1200" kern="1200" dirty="0">
                <a:solidFill>
                  <a:schemeClr val="tx1"/>
                </a:solidFill>
                <a:effectLst/>
                <a:latin typeface="+mn-lt"/>
                <a:ea typeface="+mn-ea"/>
                <a:cs typeface="+mn-cs"/>
              </a:rPr>
              <a:t>ARPES</a:t>
            </a:r>
            <a:r>
              <a:rPr lang="zh-CN" altLang="zh-CN" sz="1200" kern="1200" dirty="0">
                <a:solidFill>
                  <a:schemeClr val="tx1"/>
                </a:solidFill>
                <a:effectLst/>
                <a:latin typeface="+mn-lt"/>
                <a:ea typeface="+mn-ea"/>
                <a:cs typeface="+mn-cs"/>
              </a:rPr>
              <a:t>强度</a:t>
            </a:r>
            <a:r>
              <a:rPr lang="zh-CN" altLang="zh-CN" sz="1200" kern="1200" dirty="0" smtClean="0">
                <a:solidFill>
                  <a:schemeClr val="tx1"/>
                </a:solidFill>
                <a:effectLst/>
                <a:latin typeface="+mn-lt"/>
                <a:ea typeface="+mn-ea"/>
                <a:cs typeface="+mn-cs"/>
              </a:rPr>
              <a:t>。图</a:t>
            </a:r>
            <a:r>
              <a:rPr lang="en-US" altLang="zh-CN" sz="1200" kern="1200" dirty="0">
                <a:solidFill>
                  <a:schemeClr val="tx1"/>
                </a:solidFill>
                <a:effectLst/>
                <a:latin typeface="+mn-lt"/>
                <a:ea typeface="+mn-ea"/>
                <a:cs typeface="+mn-cs"/>
              </a:rPr>
              <a:t>2G</a:t>
            </a:r>
            <a:r>
              <a:rPr lang="zh-CN" altLang="zh-CN" sz="1200" kern="1200" dirty="0">
                <a:solidFill>
                  <a:schemeClr val="tx1"/>
                </a:solidFill>
                <a:effectLst/>
                <a:latin typeface="+mn-lt"/>
                <a:ea typeface="+mn-ea"/>
                <a:cs typeface="+mn-cs"/>
              </a:rPr>
              <a:t>中的每个月牙状的交替的红蓝红蓝序列展示了同向性能，这与图</a:t>
            </a:r>
            <a:r>
              <a:rPr lang="en-US" altLang="zh-CN" sz="1200" kern="1200" dirty="0">
                <a:solidFill>
                  <a:schemeClr val="tx1"/>
                </a:solidFill>
                <a:effectLst/>
                <a:latin typeface="+mn-lt"/>
                <a:ea typeface="+mn-ea"/>
                <a:cs typeface="+mn-cs"/>
              </a:rPr>
              <a:t>2F</a:t>
            </a:r>
            <a:r>
              <a:rPr lang="zh-CN" altLang="zh-CN" sz="1200" kern="1200" dirty="0">
                <a:solidFill>
                  <a:schemeClr val="tx1"/>
                </a:solidFill>
                <a:effectLst/>
                <a:latin typeface="+mn-lt"/>
                <a:ea typeface="+mn-ea"/>
                <a:cs typeface="+mn-cs"/>
              </a:rPr>
              <a:t>相一致</a:t>
            </a:r>
            <a:r>
              <a:rPr lang="zh-CN" altLang="zh-CN"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另外</a:t>
            </a:r>
            <a:r>
              <a:rPr lang="zh-CN" altLang="zh-CN" sz="1200" kern="1200" dirty="0">
                <a:solidFill>
                  <a:schemeClr val="tx1"/>
                </a:solidFill>
                <a:effectLst/>
                <a:latin typeface="+mn-lt"/>
                <a:ea typeface="+mn-ea"/>
                <a:cs typeface="+mn-cs"/>
              </a:rPr>
              <a:t>，我们注意到，有两个新月状的图像，在</a:t>
            </a:r>
            <a:r>
              <a:rPr lang="en-US" altLang="zh-CN" sz="1200" kern="1200" dirty="0">
                <a:solidFill>
                  <a:schemeClr val="tx1"/>
                </a:solidFill>
                <a:effectLst/>
                <a:latin typeface="+mn-lt"/>
                <a:ea typeface="+mn-ea"/>
                <a:cs typeface="+mn-cs"/>
              </a:rPr>
              <a:t>2G</a:t>
            </a:r>
            <a:r>
              <a:rPr lang="zh-CN" altLang="zh-CN" sz="1200" kern="1200" dirty="0">
                <a:solidFill>
                  <a:schemeClr val="tx1"/>
                </a:solidFill>
                <a:effectLst/>
                <a:latin typeface="+mn-lt"/>
                <a:ea typeface="+mn-ea"/>
                <a:cs typeface="+mn-cs"/>
              </a:rPr>
              <a:t>中，一个位于</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轴附近，另外一个位于</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轴附近。我们观察到的两个独立的互相呈</a:t>
            </a:r>
            <a:r>
              <a:rPr lang="en-US" altLang="zh-CN" sz="1200" kern="1200" dirty="0">
                <a:solidFill>
                  <a:schemeClr val="tx1"/>
                </a:solidFill>
                <a:effectLst/>
                <a:latin typeface="+mn-lt"/>
                <a:ea typeface="+mn-ea"/>
                <a:cs typeface="+mn-cs"/>
              </a:rPr>
              <a:t>90</a:t>
            </a:r>
            <a:r>
              <a:rPr lang="zh-CN" altLang="zh-CN" sz="1200" kern="1200" dirty="0">
                <a:solidFill>
                  <a:schemeClr val="tx1"/>
                </a:solidFill>
                <a:effectLst/>
                <a:latin typeface="+mn-lt"/>
                <a:ea typeface="+mn-ea"/>
                <a:cs typeface="+mn-cs"/>
              </a:rPr>
              <a:t>度旋转的新月状的同向性能进一步展示了观察不是由人为因素引起的，例如，展示剪影时</a:t>
            </a:r>
            <a:r>
              <a:rPr lang="en-US" altLang="zh-CN" sz="1200" kern="1200" dirty="0">
                <a:solidFill>
                  <a:schemeClr val="tx1"/>
                </a:solidFill>
                <a:effectLst/>
                <a:latin typeface="+mn-lt"/>
                <a:ea typeface="+mn-ea"/>
                <a:cs typeface="+mn-cs"/>
              </a:rPr>
              <a:t>k</a:t>
            </a:r>
            <a:r>
              <a:rPr lang="zh-CN" altLang="zh-CN" sz="1200" kern="1200" dirty="0">
                <a:solidFill>
                  <a:schemeClr val="tx1"/>
                </a:solidFill>
                <a:effectLst/>
                <a:latin typeface="+mn-lt"/>
                <a:ea typeface="+mn-ea"/>
                <a:cs typeface="+mn-cs"/>
              </a:rPr>
              <a:t>的不重合。上述的系统化的数据显示了</a:t>
            </a:r>
            <a:r>
              <a:rPr lang="en-US" altLang="zh-CN" sz="1200" kern="1200" dirty="0" err="1">
                <a:solidFill>
                  <a:schemeClr val="tx1"/>
                </a:solidFill>
                <a:effectLst/>
                <a:latin typeface="+mn-lt"/>
                <a:ea typeface="+mn-ea"/>
                <a:cs typeface="+mn-cs"/>
              </a:rPr>
              <a:t>TaAs</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001</a:t>
            </a:r>
            <a:r>
              <a:rPr lang="zh-CN" altLang="zh-CN" sz="1200" kern="1200" dirty="0">
                <a:solidFill>
                  <a:schemeClr val="tx1"/>
                </a:solidFill>
                <a:effectLst/>
                <a:latin typeface="+mn-lt"/>
                <a:ea typeface="+mn-ea"/>
                <a:cs typeface="+mn-cs"/>
              </a:rPr>
              <a:t>）表面了费米弧的出现。就像人们可以通过观察奇数的狄拉克锥的方式鉴定拓扑绝缘体</a:t>
            </a:r>
            <a:r>
              <a:rPr lang="zh-CN" altLang="zh-CN" sz="1200" kern="1200" dirty="0" smtClean="0">
                <a:solidFill>
                  <a:schemeClr val="tx1"/>
                </a:solidFill>
                <a:effectLst/>
                <a:latin typeface="+mn-lt"/>
                <a:ea typeface="+mn-ea"/>
                <a:cs typeface="+mn-cs"/>
              </a:rPr>
              <a:t>，这里</a:t>
            </a:r>
            <a:r>
              <a:rPr lang="zh-CN" altLang="zh-CN" sz="1200" kern="1200" dirty="0">
                <a:solidFill>
                  <a:schemeClr val="tx1"/>
                </a:solidFill>
                <a:effectLst/>
                <a:latin typeface="+mn-lt"/>
                <a:ea typeface="+mn-ea"/>
                <a:cs typeface="+mn-cs"/>
              </a:rPr>
              <a:t>的数据对鉴定</a:t>
            </a:r>
            <a:r>
              <a:rPr lang="en-US" altLang="zh-CN" sz="1200" kern="1200" dirty="0" err="1">
                <a:solidFill>
                  <a:schemeClr val="tx1"/>
                </a:solidFill>
                <a:effectLst/>
                <a:latin typeface="+mn-lt"/>
                <a:ea typeface="+mn-ea"/>
                <a:cs typeface="+mn-cs"/>
              </a:rPr>
              <a:t>TaAs</a:t>
            </a:r>
            <a:r>
              <a:rPr lang="zh-CN" altLang="zh-CN" sz="1200" kern="1200" dirty="0">
                <a:solidFill>
                  <a:schemeClr val="tx1"/>
                </a:solidFill>
                <a:effectLst/>
                <a:latin typeface="+mn-lt"/>
                <a:ea typeface="+mn-ea"/>
                <a:cs typeface="+mn-cs"/>
              </a:rPr>
              <a:t>为外尔半金属来说是足够的了。</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表面态</a:t>
            </a:r>
            <a:r>
              <a:rPr lang="zh-CN" altLang="zh-CN" sz="1200" kern="1200" dirty="0">
                <a:solidFill>
                  <a:schemeClr val="tx1"/>
                </a:solidFill>
                <a:effectLst/>
                <a:latin typeface="+mn-lt"/>
                <a:ea typeface="+mn-ea"/>
                <a:cs typeface="+mn-cs"/>
              </a:rPr>
              <a:t>的</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费米弧</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的这种随着能量变化而同向扩散的性质在理论上是外尔半金属所具有的独特性质，因为它产生于每一对具有非零相反手性</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电荷</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的体费米</a:t>
            </a:r>
            <a:r>
              <a:rPr lang="en-US" altLang="zh-CN" sz="1200" kern="1200" dirty="0">
                <a:solidFill>
                  <a:schemeClr val="tx1"/>
                </a:solidFill>
                <a:effectLst/>
                <a:latin typeface="+mn-lt"/>
                <a:ea typeface="+mn-ea"/>
                <a:cs typeface="+mn-cs"/>
              </a:rPr>
              <a:t>node</a:t>
            </a:r>
            <a:r>
              <a:rPr lang="zh-CN" altLang="zh-CN" sz="1200" kern="1200" dirty="0">
                <a:solidFill>
                  <a:schemeClr val="tx1"/>
                </a:solidFill>
                <a:effectLst/>
                <a:latin typeface="+mn-lt"/>
                <a:ea typeface="+mn-ea"/>
                <a:cs typeface="+mn-cs"/>
              </a:rPr>
              <a:t>，并连接了这样的每一对体费米</a:t>
            </a:r>
            <a:r>
              <a:rPr lang="en-US" altLang="zh-CN" sz="1200" kern="1200" dirty="0">
                <a:solidFill>
                  <a:schemeClr val="tx1"/>
                </a:solidFill>
                <a:effectLst/>
                <a:latin typeface="+mn-lt"/>
                <a:ea typeface="+mn-ea"/>
                <a:cs typeface="+mn-cs"/>
              </a:rPr>
              <a:t>node</a:t>
            </a:r>
            <a:r>
              <a:rPr lang="zh-CN" altLang="zh-CN" sz="1200" kern="1200" dirty="0">
                <a:solidFill>
                  <a:schemeClr val="tx1"/>
                </a:solidFill>
                <a:effectLst/>
                <a:latin typeface="+mn-lt"/>
                <a:ea typeface="+mn-ea"/>
                <a:cs typeface="+mn-cs"/>
              </a:rPr>
              <a:t>在（</a:t>
            </a:r>
            <a:r>
              <a:rPr lang="en-US" altLang="zh-CN" sz="1200" kern="1200" dirty="0">
                <a:solidFill>
                  <a:schemeClr val="tx1"/>
                </a:solidFill>
                <a:effectLst/>
                <a:latin typeface="+mn-lt"/>
                <a:ea typeface="+mn-ea"/>
                <a:cs typeface="+mn-cs"/>
              </a:rPr>
              <a:t>001</a:t>
            </a:r>
            <a:r>
              <a:rPr lang="zh-CN" altLang="zh-CN" sz="1200" kern="1200" dirty="0">
                <a:solidFill>
                  <a:schemeClr val="tx1"/>
                </a:solidFill>
                <a:effectLst/>
                <a:latin typeface="+mn-lt"/>
                <a:ea typeface="+mn-ea"/>
                <a:cs typeface="+mn-cs"/>
              </a:rPr>
              <a:t>）表面布里渊区的投影。在这儿（月牙形费米弧）对应的投影相当于</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净手性</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电荷</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的一对费米</a:t>
            </a:r>
            <a:r>
              <a:rPr lang="en-US" altLang="zh-CN" sz="1200" kern="1200" dirty="0">
                <a:solidFill>
                  <a:schemeClr val="tx1"/>
                </a:solidFill>
                <a:effectLst/>
                <a:latin typeface="+mn-lt"/>
                <a:ea typeface="+mn-ea"/>
                <a:cs typeface="+mn-cs"/>
              </a:rPr>
              <a:t>node</a:t>
            </a:r>
            <a:r>
              <a:rPr lang="zh-CN" altLang="zh-CN" sz="1200" kern="1200" dirty="0">
                <a:solidFill>
                  <a:schemeClr val="tx1"/>
                </a:solidFill>
                <a:effectLst/>
                <a:latin typeface="+mn-lt"/>
                <a:ea typeface="+mn-ea"/>
                <a:cs typeface="+mn-cs"/>
              </a:rPr>
              <a:t>。因此，这种性质不仅可以将月牙形的费米面同任意闭合的</a:t>
            </a:r>
            <a:r>
              <a:rPr lang="en-US" altLang="zh-CN" sz="1200" kern="1200" dirty="0">
                <a:solidFill>
                  <a:schemeClr val="tx1"/>
                </a:solidFill>
                <a:effectLst/>
                <a:latin typeface="+mn-lt"/>
                <a:ea typeface="+mn-ea"/>
                <a:cs typeface="+mn-cs"/>
              </a:rPr>
              <a:t>contour</a:t>
            </a:r>
            <a:r>
              <a:rPr lang="zh-CN" altLang="zh-CN" sz="1200" kern="1200" dirty="0">
                <a:solidFill>
                  <a:schemeClr val="tx1"/>
                </a:solidFill>
                <a:effectLst/>
                <a:latin typeface="+mn-lt"/>
                <a:ea typeface="+mn-ea"/>
                <a:cs typeface="+mn-cs"/>
              </a:rPr>
              <a:t>区分开来，而且也排除了它是狄拉克半金属里出现的双费米弧的可能，因为狄拉克半金属的体狄拉克</a:t>
            </a:r>
            <a:r>
              <a:rPr lang="en-US" altLang="zh-CN" sz="1200" kern="1200" dirty="0">
                <a:solidFill>
                  <a:schemeClr val="tx1"/>
                </a:solidFill>
                <a:effectLst/>
                <a:latin typeface="+mn-lt"/>
                <a:ea typeface="+mn-ea"/>
                <a:cs typeface="+mn-cs"/>
              </a:rPr>
              <a:t>node</a:t>
            </a:r>
            <a:r>
              <a:rPr lang="zh-CN" altLang="zh-CN" sz="1200" kern="1200" dirty="0">
                <a:solidFill>
                  <a:schemeClr val="tx1"/>
                </a:solidFill>
                <a:effectLst/>
                <a:latin typeface="+mn-lt"/>
                <a:ea typeface="+mn-ea"/>
                <a:cs typeface="+mn-cs"/>
              </a:rPr>
              <a:t>并没有携带任何净手性电荷（正负手性简并在一起）。</a:t>
            </a:r>
          </a:p>
          <a:p>
            <a:endParaRPr lang="zh-CN" altLang="en-US" dirty="0"/>
          </a:p>
        </p:txBody>
      </p:sp>
      <p:sp>
        <p:nvSpPr>
          <p:cNvPr id="4" name="灯片编号占位符 3"/>
          <p:cNvSpPr>
            <a:spLocks noGrp="1"/>
          </p:cNvSpPr>
          <p:nvPr>
            <p:ph type="sldNum" sz="quarter" idx="10"/>
          </p:nvPr>
        </p:nvSpPr>
        <p:spPr/>
        <p:txBody>
          <a:bodyPr/>
          <a:lstStyle/>
          <a:p>
            <a:fld id="{E32DFB51-80ED-4906-BCB2-9C53D684C276}" type="slidenum">
              <a:rPr lang="zh-CN" altLang="en-US" smtClean="0"/>
              <a:t>26</a:t>
            </a:fld>
            <a:endParaRPr lang="zh-CN" altLang="en-US"/>
          </a:p>
        </p:txBody>
      </p:sp>
    </p:spTree>
    <p:extLst>
      <p:ext uri="{BB962C8B-B14F-4D97-AF65-F5344CB8AC3E}">
        <p14:creationId xmlns:p14="http://schemas.microsoft.com/office/powerpoint/2010/main" val="1543502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问题 电子发热</a:t>
            </a:r>
            <a:r>
              <a:rPr lang="zh-CN" altLang="en-US" baseline="0" dirty="0"/>
              <a:t> 散射 </a:t>
            </a:r>
            <a:r>
              <a:rPr lang="en-US" altLang="zh-CN" baseline="0" dirty="0"/>
              <a:t>  </a:t>
            </a:r>
            <a:r>
              <a:rPr lang="zh-CN" altLang="en-US" baseline="0" dirty="0"/>
              <a:t>不是所有材料都可以做到小尺度（）</a:t>
            </a:r>
            <a:endParaRPr lang="zh-CN" altLang="en-US" dirty="0"/>
          </a:p>
        </p:txBody>
      </p:sp>
      <p:sp>
        <p:nvSpPr>
          <p:cNvPr id="4" name="灯片编号占位符 3"/>
          <p:cNvSpPr>
            <a:spLocks noGrp="1"/>
          </p:cNvSpPr>
          <p:nvPr>
            <p:ph type="sldNum" sz="quarter" idx="10"/>
          </p:nvPr>
        </p:nvSpPr>
        <p:spPr/>
        <p:txBody>
          <a:bodyPr/>
          <a:lstStyle/>
          <a:p>
            <a:fld id="{E32DFB51-80ED-4906-BCB2-9C53D684C276}" type="slidenum">
              <a:rPr lang="zh-CN" altLang="en-US" smtClean="0"/>
              <a:t>5</a:t>
            </a:fld>
            <a:endParaRPr lang="zh-CN" altLang="en-US"/>
          </a:p>
        </p:txBody>
      </p:sp>
    </p:spTree>
    <p:extLst>
      <p:ext uri="{BB962C8B-B14F-4D97-AF65-F5344CB8AC3E}">
        <p14:creationId xmlns:p14="http://schemas.microsoft.com/office/powerpoint/2010/main" val="4293807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2DFB51-80ED-4906-BCB2-9C53D684C276}" type="slidenum">
              <a:rPr lang="zh-CN" altLang="en-US" smtClean="0"/>
              <a:t>27</a:t>
            </a:fld>
            <a:endParaRPr lang="zh-CN" altLang="en-US"/>
          </a:p>
        </p:txBody>
      </p:sp>
    </p:spTree>
    <p:extLst>
      <p:ext uri="{BB962C8B-B14F-4D97-AF65-F5344CB8AC3E}">
        <p14:creationId xmlns:p14="http://schemas.microsoft.com/office/powerpoint/2010/main" val="1939090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2DFB51-80ED-4906-BCB2-9C53D684C276}" type="slidenum">
              <a:rPr lang="zh-CN" altLang="en-US" smtClean="0"/>
              <a:t>6</a:t>
            </a:fld>
            <a:endParaRPr lang="zh-CN" altLang="en-US"/>
          </a:p>
        </p:txBody>
      </p:sp>
    </p:spTree>
    <p:extLst>
      <p:ext uri="{BB962C8B-B14F-4D97-AF65-F5344CB8AC3E}">
        <p14:creationId xmlns:p14="http://schemas.microsoft.com/office/powerpoint/2010/main" val="407866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石墨烯 二位材料 </a:t>
            </a:r>
            <a:r>
              <a:rPr lang="zh-CN" altLang="en-US" dirty="0" smtClean="0"/>
              <a:t>具有时间反演对称性（没有磁性）和 </a:t>
            </a:r>
            <a:r>
              <a:rPr lang="zh-CN" altLang="en-US" dirty="0"/>
              <a:t>空间反演</a:t>
            </a:r>
            <a:r>
              <a:rPr lang="zh-CN" altLang="en-US" dirty="0" smtClean="0"/>
              <a:t>对称（</a:t>
            </a:r>
            <a:r>
              <a:rPr lang="en-US" altLang="zh-CN" dirty="0" smtClean="0"/>
              <a:t>C</a:t>
            </a:r>
            <a:r>
              <a:rPr lang="zh-CN" altLang="en-US" dirty="0" smtClean="0"/>
              <a:t>院子等价，所以没有能稀），四度简并 </a:t>
            </a:r>
            <a:endParaRPr lang="en-US" altLang="zh-CN" dirty="0" smtClean="0"/>
          </a:p>
          <a:p>
            <a:endParaRPr lang="en-US" altLang="zh-CN" dirty="0"/>
          </a:p>
          <a:p>
            <a:r>
              <a:rPr lang="zh-CN" altLang="en-US" dirty="0"/>
              <a:t>缺点 二维材料 需要衬底</a:t>
            </a:r>
            <a:r>
              <a:rPr lang="zh-CN" altLang="en-US" baseline="0" dirty="0"/>
              <a:t>  杂质原子影响大 纳米带不是无限大 难以避免缺陷 </a:t>
            </a:r>
            <a:endParaRPr lang="en-US" altLang="zh-CN" baseline="0" dirty="0"/>
          </a:p>
          <a:p>
            <a:endParaRPr lang="en-US" altLang="zh-CN" baseline="0" dirty="0"/>
          </a:p>
          <a:p>
            <a:r>
              <a:rPr lang="zh-CN" altLang="en-US" baseline="0" dirty="0"/>
              <a:t>下俩图 加磁场后量子霍尔效应 可以改善 但是需要强磁场 也不影响手性   所以</a:t>
            </a:r>
            <a:r>
              <a:rPr lang="en-US" altLang="zh-CN" baseline="0" dirty="0"/>
              <a:t>3</a:t>
            </a:r>
            <a:r>
              <a:rPr lang="zh-CN" altLang="en-US" baseline="0" dirty="0"/>
              <a:t>维</a:t>
            </a:r>
            <a:endParaRPr lang="en-US" altLang="zh-CN" baseline="0" dirty="0"/>
          </a:p>
        </p:txBody>
      </p:sp>
      <p:sp>
        <p:nvSpPr>
          <p:cNvPr id="4" name="灯片编号占位符 3"/>
          <p:cNvSpPr>
            <a:spLocks noGrp="1"/>
          </p:cNvSpPr>
          <p:nvPr>
            <p:ph type="sldNum" sz="quarter" idx="10"/>
          </p:nvPr>
        </p:nvSpPr>
        <p:spPr/>
        <p:txBody>
          <a:bodyPr/>
          <a:lstStyle/>
          <a:p>
            <a:fld id="{E32DFB51-80ED-4906-BCB2-9C53D684C276}" type="slidenum">
              <a:rPr lang="zh-CN" altLang="en-US" smtClean="0"/>
              <a:t>7</a:t>
            </a:fld>
            <a:endParaRPr lang="zh-CN" altLang="en-US"/>
          </a:p>
        </p:txBody>
      </p:sp>
    </p:spTree>
    <p:extLst>
      <p:ext uri="{BB962C8B-B14F-4D97-AF65-F5344CB8AC3E}">
        <p14:creationId xmlns:p14="http://schemas.microsoft.com/office/powerpoint/2010/main" val="4287529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左</a:t>
            </a:r>
            <a:r>
              <a:rPr lang="zh-CN" altLang="en-US" dirty="0"/>
              <a:t>上 内部是绝缘体 表面</a:t>
            </a:r>
            <a:r>
              <a:rPr lang="zh-CN" altLang="en-US" dirty="0" smtClean="0"/>
              <a:t>太是导体</a:t>
            </a:r>
            <a:r>
              <a:rPr lang="zh-CN" altLang="en-US" dirty="0"/>
              <a:t>，类似于金属片贴</a:t>
            </a:r>
            <a:r>
              <a:rPr lang="zh-CN" altLang="en-US" dirty="0" smtClean="0"/>
              <a:t>在瓷碗上</a:t>
            </a:r>
            <a:endParaRPr lang="en-US" altLang="zh-CN" dirty="0"/>
          </a:p>
          <a:p>
            <a:r>
              <a:rPr lang="zh-CN" altLang="en-US" dirty="0" smtClean="0"/>
              <a:t>表面态是二维的，</a:t>
            </a:r>
            <a:r>
              <a:rPr lang="zh-CN" altLang="en-US" dirty="0"/>
              <a:t>自旋在动量方向的投影（手性）是固定的。</a:t>
            </a:r>
            <a:endParaRPr lang="en-US" altLang="zh-CN" dirty="0"/>
          </a:p>
          <a:p>
            <a:r>
              <a:rPr lang="zh-CN" altLang="en-US" dirty="0"/>
              <a:t>（</a:t>
            </a:r>
            <a:r>
              <a:rPr lang="en-US" altLang="zh-CN" dirty="0"/>
              <a:t>b</a:t>
            </a:r>
            <a:r>
              <a:rPr lang="zh-CN" altLang="en-US" dirty="0"/>
              <a:t>）图斜下 速度为辅 斜上速度也为正 运动方向相反 </a:t>
            </a:r>
            <a:endParaRPr lang="en-US" altLang="zh-CN" dirty="0"/>
          </a:p>
          <a:p>
            <a:endParaRPr lang="en-US" altLang="zh-CN" dirty="0"/>
          </a:p>
          <a:p>
            <a:r>
              <a:rPr lang="zh-CN" altLang="en-US" dirty="0"/>
              <a:t>缺点：左下图只有一个锥 两个手性重合的    把锥需要打开（破坏对称性两种方法，加磁场</a:t>
            </a:r>
            <a:r>
              <a:rPr lang="en-US" altLang="zh-CN" dirty="0"/>
              <a:t>-</a:t>
            </a:r>
            <a:r>
              <a:rPr lang="zh-CN" altLang="en-US" dirty="0"/>
              <a:t>时间对称，破坏空间对称，）</a:t>
            </a:r>
            <a:endParaRPr lang="en-US" altLang="zh-CN" dirty="0"/>
          </a:p>
          <a:p>
            <a:r>
              <a:rPr lang="zh-CN" altLang="en-US" dirty="0"/>
              <a:t>平庸：体内电子不能到表面 表面和体态不相连 外尔半金属混在一起的。</a:t>
            </a:r>
          </a:p>
        </p:txBody>
      </p:sp>
      <p:sp>
        <p:nvSpPr>
          <p:cNvPr id="4" name="灯片编号占位符 3"/>
          <p:cNvSpPr>
            <a:spLocks noGrp="1"/>
          </p:cNvSpPr>
          <p:nvPr>
            <p:ph type="sldNum" sz="quarter" idx="10"/>
          </p:nvPr>
        </p:nvSpPr>
        <p:spPr/>
        <p:txBody>
          <a:bodyPr/>
          <a:lstStyle/>
          <a:p>
            <a:fld id="{E32DFB51-80ED-4906-BCB2-9C53D684C276}" type="slidenum">
              <a:rPr lang="zh-CN" altLang="en-US" smtClean="0"/>
              <a:t>8</a:t>
            </a:fld>
            <a:endParaRPr lang="zh-CN" altLang="en-US"/>
          </a:p>
        </p:txBody>
      </p:sp>
    </p:spTree>
    <p:extLst>
      <p:ext uri="{BB962C8B-B14F-4D97-AF65-F5344CB8AC3E}">
        <p14:creationId xmlns:p14="http://schemas.microsoft.com/office/powerpoint/2010/main" val="644697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狄拉克方恒 </a:t>
            </a:r>
            <a:r>
              <a:rPr lang="en-US" altLang="zh-CN" dirty="0"/>
              <a:t>m=o </a:t>
            </a:r>
            <a:r>
              <a:rPr lang="zh-CN" altLang="en-US" dirty="0"/>
              <a:t>手性自然就分开了 </a:t>
            </a:r>
          </a:p>
        </p:txBody>
      </p:sp>
      <p:sp>
        <p:nvSpPr>
          <p:cNvPr id="4" name="灯片编号占位符 3"/>
          <p:cNvSpPr>
            <a:spLocks noGrp="1"/>
          </p:cNvSpPr>
          <p:nvPr>
            <p:ph type="sldNum" sz="quarter" idx="10"/>
          </p:nvPr>
        </p:nvSpPr>
        <p:spPr/>
        <p:txBody>
          <a:bodyPr/>
          <a:lstStyle/>
          <a:p>
            <a:fld id="{E32DFB51-80ED-4906-BCB2-9C53D684C276}" type="slidenum">
              <a:rPr lang="zh-CN" altLang="en-US" smtClean="0"/>
              <a:t>9</a:t>
            </a:fld>
            <a:endParaRPr lang="zh-CN" altLang="en-US"/>
          </a:p>
        </p:txBody>
      </p:sp>
    </p:spTree>
    <p:extLst>
      <p:ext uri="{BB962C8B-B14F-4D97-AF65-F5344CB8AC3E}">
        <p14:creationId xmlns:p14="http://schemas.microsoft.com/office/powerpoint/2010/main" val="3902378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同样，对于</a:t>
            </a:r>
            <a:r>
              <a:rPr lang="en-US" altLang="zh-CN" b="1" dirty="0" smtClean="0">
                <a:solidFill>
                  <a:srgbClr val="FF0000"/>
                </a:solidFill>
              </a:rPr>
              <a:t>Weyl</a:t>
            </a:r>
            <a:r>
              <a:rPr lang="zh-CN" altLang="en-US" b="1" dirty="0" smtClean="0">
                <a:solidFill>
                  <a:srgbClr val="FF0000"/>
                </a:solidFill>
              </a:rPr>
              <a:t>半金属，表面态仍然存在</a:t>
            </a:r>
            <a:r>
              <a:rPr lang="zh-CN" altLang="en-US" dirty="0" smtClean="0"/>
              <a:t>。虽然对于半金属，因为没有能隙，表面态和体态是混在一起的，但是，由于系统具有平移不变性，所以动量是一个描述系统的好量子数，所以在那些没有体态的动量点上就可以存在表面态，比如两个</a:t>
            </a:r>
            <a:r>
              <a:rPr lang="en-US" altLang="zh-CN" dirty="0" smtClean="0"/>
              <a:t>Weyl</a:t>
            </a:r>
            <a:r>
              <a:rPr lang="zh-CN" altLang="en-US" dirty="0" smtClean="0"/>
              <a:t>点之间。</a:t>
            </a:r>
            <a:endParaRPr lang="en-US" altLang="zh-CN" dirty="0" smtClean="0"/>
          </a:p>
          <a:p>
            <a:r>
              <a:rPr lang="zh-CN" altLang="en-US" dirty="0" smtClean="0"/>
              <a:t>那么存在于这两个</a:t>
            </a:r>
            <a:r>
              <a:rPr lang="en-US" altLang="zh-CN" dirty="0" smtClean="0"/>
              <a:t>Weyl</a:t>
            </a:r>
            <a:r>
              <a:rPr lang="zh-CN" altLang="en-US" dirty="0" smtClean="0"/>
              <a:t>点之间的表面态的费米面就不是一个闭合的线圈，而是一个开放的弧线，连接体内具有相反手性的外尔点在表面的投影。如同磁力线连接起了具有不同极性的磁单极子并且永不闭合。</a:t>
            </a:r>
            <a:endParaRPr lang="en-US" altLang="zh-CN" dirty="0" smtClean="0"/>
          </a:p>
          <a:p>
            <a:r>
              <a:rPr lang="zh-CN" altLang="en-US" b="1" dirty="0" smtClean="0">
                <a:solidFill>
                  <a:srgbClr val="FF0000"/>
                </a:solidFill>
              </a:rPr>
              <a:t>！！！简单理解就是，一般的电子的费米面是一个闭合的曲面，但是表面态的费米面就相当于用一个平面去切球面，就会在平面上得到一个闭合的曲线，但是若外尔半金属的表面态只存在于连个一个有限的</a:t>
            </a:r>
            <a:r>
              <a:rPr lang="en-US" altLang="zh-CN" b="1" dirty="0" smtClean="0">
                <a:solidFill>
                  <a:srgbClr val="FF0000"/>
                </a:solidFill>
              </a:rPr>
              <a:t>K</a:t>
            </a:r>
            <a:r>
              <a:rPr lang="zh-CN" altLang="en-US" b="1" dirty="0" smtClean="0">
                <a:solidFill>
                  <a:srgbClr val="FF0000"/>
                </a:solidFill>
              </a:rPr>
              <a:t>之间，其表面态费米面就相当于用一个平面去切一个非闭合的曲面得到的一个</a:t>
            </a:r>
            <a:endParaRPr lang="en-US" altLang="zh-CN" b="1" dirty="0" smtClean="0">
              <a:solidFill>
                <a:srgbClr val="FF0000"/>
              </a:solidFill>
            </a:endParaRPr>
          </a:p>
          <a:p>
            <a:r>
              <a:rPr lang="zh-CN" altLang="en-US" b="1" dirty="0" smtClean="0">
                <a:solidFill>
                  <a:srgbClr val="FF0000"/>
                </a:solidFill>
              </a:rPr>
              <a:t>非闭合的弧线。</a:t>
            </a:r>
            <a:endParaRPr lang="en-US" altLang="zh-CN" b="1" dirty="0" smtClean="0">
              <a:solidFill>
                <a:srgbClr val="FF0000"/>
              </a:solidFill>
            </a:endParaRPr>
          </a:p>
          <a:p>
            <a:endParaRPr lang="en-US" altLang="zh-CN" dirty="0"/>
          </a:p>
        </p:txBody>
      </p:sp>
      <p:sp>
        <p:nvSpPr>
          <p:cNvPr id="4" name="灯片编号占位符 3"/>
          <p:cNvSpPr>
            <a:spLocks noGrp="1"/>
          </p:cNvSpPr>
          <p:nvPr>
            <p:ph type="sldNum" sz="quarter" idx="10"/>
          </p:nvPr>
        </p:nvSpPr>
        <p:spPr/>
        <p:txBody>
          <a:bodyPr/>
          <a:lstStyle/>
          <a:p>
            <a:fld id="{A2FD281C-E486-4023-831E-DE9022D900E0}" type="slidenum">
              <a:rPr lang="zh-CN" altLang="en-US" smtClean="0"/>
              <a:t>10</a:t>
            </a:fld>
            <a:endParaRPr lang="zh-CN" altLang="en-US"/>
          </a:p>
        </p:txBody>
      </p:sp>
    </p:spTree>
    <p:extLst>
      <p:ext uri="{BB962C8B-B14F-4D97-AF65-F5344CB8AC3E}">
        <p14:creationId xmlns:p14="http://schemas.microsoft.com/office/powerpoint/2010/main" val="4123020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烧绿石</a:t>
            </a:r>
            <a:r>
              <a:rPr lang="zh-CN" altLang="en-US" baseline="0" dirty="0"/>
              <a:t> 有空间对称 </a:t>
            </a:r>
            <a:r>
              <a:rPr lang="en-US" altLang="zh-CN" baseline="0" dirty="0"/>
              <a:t>Y</a:t>
            </a:r>
            <a:r>
              <a:rPr lang="zh-CN" altLang="en-US" baseline="0" dirty="0"/>
              <a:t>原子有磁性 本身没有时间反演对称性</a:t>
            </a:r>
            <a:r>
              <a:rPr lang="zh-CN" altLang="en-US" baseline="0" dirty="0" smtClean="0"/>
              <a:t>。</a:t>
            </a:r>
            <a:endParaRPr lang="en-US" altLang="zh-CN" baseline="0" dirty="0" smtClean="0"/>
          </a:p>
          <a:p>
            <a:r>
              <a:rPr lang="zh-CN" altLang="en-US" sz="1200" dirty="0" smtClean="0">
                <a:latin typeface="微软雅黑" pitchFamily="34" charset="-122"/>
                <a:ea typeface="微软雅黑" pitchFamily="34" charset="-122"/>
              </a:rPr>
              <a:t>总不可避免地存在磁畴，从而使得许多外尔半金属的重要特性，如手性反常和费米弧等，很难在实验上被观测到。因此发现</a:t>
            </a:r>
            <a:r>
              <a:rPr lang="zh-CN" altLang="en-US" sz="1200" b="1" dirty="0" smtClean="0">
                <a:latin typeface="微软雅黑" pitchFamily="34" charset="-122"/>
                <a:ea typeface="微软雅黑" pitchFamily="34" charset="-122"/>
              </a:rPr>
              <a:t>非磁性的外尔半金属材料</a:t>
            </a:r>
            <a:r>
              <a:rPr lang="zh-CN" altLang="en-US" sz="1200" dirty="0" smtClean="0">
                <a:latin typeface="微软雅黑" pitchFamily="34" charset="-122"/>
                <a:ea typeface="微软雅黑" pitchFamily="34" charset="-122"/>
              </a:rPr>
              <a:t>，成为该领域发展的关键。</a:t>
            </a:r>
            <a:r>
              <a:rPr lang="zh-CN" altLang="en-US" dirty="0" smtClean="0"/>
              <a:t/>
            </a:r>
            <a:br>
              <a:rPr lang="zh-CN" altLang="en-US" dirty="0" smtClean="0"/>
            </a:br>
            <a:endParaRPr lang="en-US" altLang="zh-CN" dirty="0"/>
          </a:p>
        </p:txBody>
      </p:sp>
      <p:sp>
        <p:nvSpPr>
          <p:cNvPr id="4" name="灯片编号占位符 3"/>
          <p:cNvSpPr>
            <a:spLocks noGrp="1"/>
          </p:cNvSpPr>
          <p:nvPr>
            <p:ph type="sldNum" sz="quarter" idx="10"/>
          </p:nvPr>
        </p:nvSpPr>
        <p:spPr/>
        <p:txBody>
          <a:bodyPr/>
          <a:lstStyle/>
          <a:p>
            <a:fld id="{E32DFB51-80ED-4906-BCB2-9C53D684C276}" type="slidenum">
              <a:rPr lang="zh-CN" altLang="en-US" smtClean="0"/>
              <a:t>12</a:t>
            </a:fld>
            <a:endParaRPr lang="zh-CN" altLang="en-US"/>
          </a:p>
        </p:txBody>
      </p:sp>
    </p:spTree>
    <p:extLst>
      <p:ext uri="{BB962C8B-B14F-4D97-AF65-F5344CB8AC3E}">
        <p14:creationId xmlns:p14="http://schemas.microsoft.com/office/powerpoint/2010/main" val="3316437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负磁阻效应</a:t>
            </a:r>
            <a:endParaRPr lang="en-US" altLang="zh-CN" dirty="0"/>
          </a:p>
          <a:p>
            <a:r>
              <a:rPr lang="zh-CN" altLang="en-US" dirty="0" smtClean="0"/>
              <a:t>自旋电子学材料</a:t>
            </a:r>
            <a:endParaRPr lang="zh-CN" altLang="en-US" dirty="0"/>
          </a:p>
        </p:txBody>
      </p:sp>
      <p:sp>
        <p:nvSpPr>
          <p:cNvPr id="4" name="灯片编号占位符 3"/>
          <p:cNvSpPr>
            <a:spLocks noGrp="1"/>
          </p:cNvSpPr>
          <p:nvPr>
            <p:ph type="sldNum" sz="quarter" idx="10"/>
          </p:nvPr>
        </p:nvSpPr>
        <p:spPr/>
        <p:txBody>
          <a:bodyPr/>
          <a:lstStyle/>
          <a:p>
            <a:fld id="{E32DFB51-80ED-4906-BCB2-9C53D684C276}" type="slidenum">
              <a:rPr lang="zh-CN" altLang="en-US" smtClean="0"/>
              <a:t>13</a:t>
            </a:fld>
            <a:endParaRPr lang="zh-CN" altLang="en-US"/>
          </a:p>
        </p:txBody>
      </p:sp>
    </p:spTree>
    <p:extLst>
      <p:ext uri="{BB962C8B-B14F-4D97-AF65-F5344CB8AC3E}">
        <p14:creationId xmlns:p14="http://schemas.microsoft.com/office/powerpoint/2010/main" val="1371653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lgn="ctr">
              <a:defRPr sz="5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938329" y="4891738"/>
            <a:ext cx="6600451" cy="1126283"/>
          </a:xfrm>
        </p:spPr>
        <p:txBody>
          <a:bodyPr anchor="t">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单击以编辑母版副标题样式</a:t>
            </a:r>
            <a:endParaRPr lang="en-US" dirty="0"/>
          </a:p>
        </p:txBody>
      </p:sp>
      <p:sp>
        <p:nvSpPr>
          <p:cNvPr id="4" name="Date Placeholder 3"/>
          <p:cNvSpPr>
            <a:spLocks noGrp="1"/>
          </p:cNvSpPr>
          <p:nvPr>
            <p:ph type="dt" sz="half" idx="10"/>
          </p:nvPr>
        </p:nvSpPr>
        <p:spPr/>
        <p:txBody>
          <a:bodyPr/>
          <a:lstStyle/>
          <a:p>
            <a:fld id="{027FBF7C-D06B-4DB0-8FDC-37D295358AF5}" type="datetime11">
              <a:rPr lang="zh-CN" altLang="en-US" smtClean="0"/>
              <a:t>13:29:11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8"/>
          <p:cNvSpPr/>
          <p:nvPr/>
        </p:nvSpPr>
        <p:spPr bwMode="auto">
          <a:xfrm>
            <a:off x="0" y="4321212"/>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4F6006F8-4B50-4AC3-A5A9-4E3C50619101}" type="slidenum">
              <a:rPr lang="zh-CN" altLang="en-US" smtClean="0"/>
              <a:t>‹#›</a:t>
            </a:fld>
            <a:endParaRPr lang="zh-CN" altLang="en-US"/>
          </a:p>
        </p:txBody>
      </p:sp>
      <p:sp>
        <p:nvSpPr>
          <p:cNvPr id="8" name="圆角矩形 7"/>
          <p:cNvSpPr/>
          <p:nvPr userDrawn="1"/>
        </p:nvSpPr>
        <p:spPr>
          <a:xfrm>
            <a:off x="1642641" y="4777380"/>
            <a:ext cx="7200000" cy="3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79707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6112B74-9309-476C-A0A4-AC05BE896BBE}" type="datetime11">
              <a:rPr lang="zh-CN" altLang="en-US" smtClean="0"/>
              <a:t>13:29:11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F6006F8-4B50-4AC3-A5A9-4E3C50619101}" type="slidenum">
              <a:rPr lang="zh-CN" altLang="en-US" smtClean="0"/>
              <a:t>‹#›</a:t>
            </a:fld>
            <a:endParaRPr lang="zh-CN" altLang="en-US"/>
          </a:p>
        </p:txBody>
      </p:sp>
    </p:spTree>
    <p:extLst>
      <p:ext uri="{BB962C8B-B14F-4D97-AF65-F5344CB8AC3E}">
        <p14:creationId xmlns:p14="http://schemas.microsoft.com/office/powerpoint/2010/main" val="1278241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BD2F2BF-8B0B-42F3-AD84-62773C31D727}" type="datetime11">
              <a:rPr lang="zh-CN" altLang="en-US" smtClean="0"/>
              <a:t>13:29:11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F6006F8-4B50-4AC3-A5A9-4E3C50619101}" type="slidenum">
              <a:rPr lang="zh-CN" altLang="en-US" smtClean="0"/>
              <a:t>‹#›</a:t>
            </a:fld>
            <a:endParaRPr lang="zh-CN"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93666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ctr">
            <a:normAutofit/>
          </a:bodyPr>
          <a:lstStyle>
            <a:lvl1pPr algn="ctr">
              <a:defRPr sz="6000" b="1" cap="none" spc="0">
                <a:ln w="22225">
                  <a:solidFill>
                    <a:schemeClr val="accent1"/>
                  </a:solidFill>
                  <a:prstDash val="solid"/>
                </a:ln>
                <a:solidFill>
                  <a:schemeClr val="accent1"/>
                </a:solidFill>
                <a:effectLst/>
              </a:defRPr>
            </a:lvl1pPr>
          </a:lstStyle>
          <a:p>
            <a:r>
              <a:rPr lang="zh-CN" altLang="en-US" dirty="0"/>
              <a:t>单击此处编辑母版标题样式</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lgn="ctr">
              <a:buNone/>
              <a:defRPr lang="en-US" sz="2400" b="0" cap="none" spc="0">
                <a:ln w="0"/>
                <a:solidFill>
                  <a:schemeClr val="accent1"/>
                </a:solidFill>
                <a:effectLst>
                  <a:outerShdw blurRad="38100" dist="25400" dir="5400000" algn="ctr" rotWithShape="0">
                    <a:srgbClr val="6E747A">
                      <a:alpha val="43000"/>
                    </a:srgbClr>
                  </a:outerShdw>
                </a:effectLst>
              </a:defRPr>
            </a:lvl1pPr>
          </a:lstStyle>
          <a:p>
            <a:pPr marL="0" lvl="0" indent="0">
              <a:buNone/>
            </a:pPr>
            <a:r>
              <a:rPr lang="zh-CN" altLang="en-US" dirty="0"/>
              <a:t>编辑母版文本样式</a:t>
            </a:r>
          </a:p>
        </p:txBody>
      </p:sp>
      <p:sp>
        <p:nvSpPr>
          <p:cNvPr id="5" name="Date Placeholder 4"/>
          <p:cNvSpPr>
            <a:spLocks noGrp="1"/>
          </p:cNvSpPr>
          <p:nvPr>
            <p:ph type="dt" sz="half" idx="10"/>
          </p:nvPr>
        </p:nvSpPr>
        <p:spPr/>
        <p:txBody>
          <a:bodyPr/>
          <a:lstStyle/>
          <a:p>
            <a:fld id="{51EC0568-58C0-45F8-89A0-4B755B0C8BFC}" type="datetime11">
              <a:rPr lang="zh-CN" altLang="en-US" smtClean="0"/>
              <a:t>13:29:11</a:t>
            </a:fld>
            <a:endParaRPr lang="zh-CN" altLang="en-US"/>
          </a:p>
        </p:txBody>
      </p:sp>
      <p:sp>
        <p:nvSpPr>
          <p:cNvPr id="6" name="Footer Placeholder 5"/>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971388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编辑母版文本样式</a:t>
            </a:r>
          </a:p>
        </p:txBody>
      </p:sp>
      <p:sp>
        <p:nvSpPr>
          <p:cNvPr id="5" name="Date Placeholder 4"/>
          <p:cNvSpPr>
            <a:spLocks noGrp="1"/>
          </p:cNvSpPr>
          <p:nvPr>
            <p:ph type="dt" sz="half" idx="10"/>
          </p:nvPr>
        </p:nvSpPr>
        <p:spPr/>
        <p:txBody>
          <a:bodyPr/>
          <a:lstStyle/>
          <a:p>
            <a:fld id="{12D4FC79-A2A4-447E-89CE-A14941902DD9}" type="datetime11">
              <a:rPr lang="zh-CN" altLang="en-US" smtClean="0"/>
              <a:t>13:29:11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F6006F8-4B50-4AC3-A5A9-4E3C50619101}" type="slidenum">
              <a:rPr lang="zh-CN" altLang="en-US" smtClean="0"/>
              <a:t>‹#›</a:t>
            </a:fld>
            <a:endParaRPr lang="zh-CN"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8062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编辑母版文本样式</a:t>
            </a:r>
          </a:p>
        </p:txBody>
      </p:sp>
      <p:sp>
        <p:nvSpPr>
          <p:cNvPr id="5" name="Date Placeholder 4"/>
          <p:cNvSpPr>
            <a:spLocks noGrp="1"/>
          </p:cNvSpPr>
          <p:nvPr>
            <p:ph type="dt" sz="half" idx="10"/>
          </p:nvPr>
        </p:nvSpPr>
        <p:spPr/>
        <p:txBody>
          <a:bodyPr/>
          <a:lstStyle/>
          <a:p>
            <a:fld id="{35A62521-3E79-482F-A332-299926E8FFF5}" type="datetime11">
              <a:rPr lang="zh-CN" altLang="en-US" smtClean="0"/>
              <a:t>13:29:11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F6006F8-4B50-4AC3-A5A9-4E3C50619101}" type="slidenum">
              <a:rPr lang="zh-CN" altLang="en-US" smtClean="0"/>
              <a:t>‹#›</a:t>
            </a:fld>
            <a:endParaRPr lang="zh-CN" altLang="en-US"/>
          </a:p>
        </p:txBody>
      </p:sp>
    </p:spTree>
    <p:extLst>
      <p:ext uri="{BB962C8B-B14F-4D97-AF65-F5344CB8AC3E}">
        <p14:creationId xmlns:p14="http://schemas.microsoft.com/office/powerpoint/2010/main" val="1534750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D403349-6E64-445D-B885-503799572233}" type="datetime11">
              <a:rPr lang="zh-CN" altLang="en-US" smtClean="0"/>
              <a:t>13:29:11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6006F8-4B50-4AC3-A5A9-4E3C50619101}" type="slidenum">
              <a:rPr lang="zh-CN" altLang="en-US" smtClean="0"/>
              <a:t>‹#›</a:t>
            </a:fld>
            <a:endParaRPr lang="zh-CN" altLang="en-US"/>
          </a:p>
        </p:txBody>
      </p:sp>
    </p:spTree>
    <p:extLst>
      <p:ext uri="{BB962C8B-B14F-4D97-AF65-F5344CB8AC3E}">
        <p14:creationId xmlns:p14="http://schemas.microsoft.com/office/powerpoint/2010/main" val="361549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E8442D3-3303-4E51-8C82-4BA560B1B3A6}" type="datetime11">
              <a:rPr lang="zh-CN" altLang="en-US" smtClean="0"/>
              <a:t>13:29:11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6006F8-4B50-4AC3-A5A9-4E3C50619101}" type="slidenum">
              <a:rPr lang="zh-CN" altLang="en-US" smtClean="0"/>
              <a:t>‹#›</a:t>
            </a:fld>
            <a:endParaRPr lang="zh-CN" altLang="en-US"/>
          </a:p>
        </p:txBody>
      </p:sp>
    </p:spTree>
    <p:extLst>
      <p:ext uri="{BB962C8B-B14F-4D97-AF65-F5344CB8AC3E}">
        <p14:creationId xmlns:p14="http://schemas.microsoft.com/office/powerpoint/2010/main" val="71766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607377" y="136478"/>
            <a:ext cx="6927024" cy="1082721"/>
          </a:xfrm>
        </p:spPr>
        <p:txBody>
          <a:bodyPr anchor="b">
            <a:scene3d>
              <a:camera prst="orthographicFront"/>
              <a:lightRig rig="threePt" dir="t"/>
            </a:scene3d>
            <a:sp3d extrusionH="57150">
              <a:bevelT w="38100" h="38100"/>
            </a:sp3d>
          </a:bodyPr>
          <a:lstStyle>
            <a:lvl1pPr>
              <a:defRPr b="1" cap="none" spc="0">
                <a:ln w="0"/>
                <a:solidFill>
                  <a:schemeClr val="accent1"/>
                </a:solidFill>
                <a:effectLst>
                  <a:outerShdw blurRad="38100" dist="25400" dir="5400000" algn="ctr" rotWithShape="0">
                    <a:srgbClr val="6E747A">
                      <a:alpha val="43000"/>
                    </a:srgbClr>
                  </a:outerShdw>
                </a:effectLst>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1358415" y="1596788"/>
            <a:ext cx="7175986" cy="431443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8AEAC15-060B-4509-9AA8-FF5F9D5BAB37}" type="datetime11">
              <a:rPr lang="zh-CN" altLang="en-US" smtClean="0"/>
              <a:t>13:29:11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6006F8-4B50-4AC3-A5A9-4E3C50619101}" type="slidenum">
              <a:rPr lang="zh-CN" altLang="en-US" smtClean="0"/>
              <a:t>‹#›</a:t>
            </a:fld>
            <a:endParaRPr lang="zh-CN" altLang="en-US"/>
          </a:p>
        </p:txBody>
      </p:sp>
      <p:sp>
        <p:nvSpPr>
          <p:cNvPr id="8" name="圆角矩形 7"/>
          <p:cNvSpPr/>
          <p:nvPr userDrawn="1"/>
        </p:nvSpPr>
        <p:spPr>
          <a:xfrm>
            <a:off x="1470889" y="1263089"/>
            <a:ext cx="7200000" cy="3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1424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891E68F-5769-4FC2-8F94-CFBE4A822321}" type="datetime11">
              <a:rPr lang="zh-CN" altLang="en-US" smtClean="0"/>
              <a:t>13:29:11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F6006F8-4B50-4AC3-A5A9-4E3C50619101}" type="slidenum">
              <a:rPr lang="zh-CN" altLang="en-US" smtClean="0"/>
              <a:t>‹#›</a:t>
            </a:fld>
            <a:endParaRPr lang="zh-CN" altLang="en-US"/>
          </a:p>
        </p:txBody>
      </p:sp>
    </p:spTree>
    <p:extLst>
      <p:ext uri="{BB962C8B-B14F-4D97-AF65-F5344CB8AC3E}">
        <p14:creationId xmlns:p14="http://schemas.microsoft.com/office/powerpoint/2010/main" val="432092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3E34FD2B-3312-4CC9-89D0-1D0718A95962}" type="datetime11">
              <a:rPr lang="zh-CN" altLang="en-US" smtClean="0"/>
              <a:t>13:29:11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4F6006F8-4B50-4AC3-A5A9-4E3C50619101}" type="slidenum">
              <a:rPr lang="zh-CN" altLang="en-US" smtClean="0"/>
              <a:t>‹#›</a:t>
            </a:fld>
            <a:endParaRPr lang="zh-CN" altLang="en-US"/>
          </a:p>
        </p:txBody>
      </p:sp>
    </p:spTree>
    <p:extLst>
      <p:ext uri="{BB962C8B-B14F-4D97-AF65-F5344CB8AC3E}">
        <p14:creationId xmlns:p14="http://schemas.microsoft.com/office/powerpoint/2010/main" val="217756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E24B43B-3040-4920-89A8-2D63E82CD1A4}" type="datetime11">
              <a:rPr lang="zh-CN" altLang="en-US" smtClean="0"/>
              <a:t>13:29:11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4F6006F8-4B50-4AC3-A5A9-4E3C50619101}" type="slidenum">
              <a:rPr lang="zh-CN" altLang="en-US" smtClean="0"/>
              <a:t>‹#›</a:t>
            </a:fld>
            <a:endParaRPr lang="zh-CN" altLang="en-US"/>
          </a:p>
        </p:txBody>
      </p:sp>
    </p:spTree>
    <p:extLst>
      <p:ext uri="{BB962C8B-B14F-4D97-AF65-F5344CB8AC3E}">
        <p14:creationId xmlns:p14="http://schemas.microsoft.com/office/powerpoint/2010/main" val="240344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E752B17-9014-442F-9FBF-D5699E7494E7}" type="datetime11">
              <a:rPr lang="zh-CN" altLang="en-US" smtClean="0"/>
              <a:t>13:29:11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6006F8-4B50-4AC3-A5A9-4E3C50619101}" type="slidenum">
              <a:rPr lang="zh-CN" altLang="en-US" smtClean="0"/>
              <a:t>‹#›</a:t>
            </a:fld>
            <a:endParaRPr lang="zh-CN" altLang="en-US"/>
          </a:p>
        </p:txBody>
      </p:sp>
    </p:spTree>
    <p:extLst>
      <p:ext uri="{BB962C8B-B14F-4D97-AF65-F5344CB8AC3E}">
        <p14:creationId xmlns:p14="http://schemas.microsoft.com/office/powerpoint/2010/main" val="71934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B40F2-8C01-4E0A-BBE9-850F8CF1D63D}" type="datetime11">
              <a:rPr lang="zh-CN" altLang="en-US" smtClean="0"/>
              <a:t>13:29:11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6006F8-4B50-4AC3-A5A9-4E3C50619101}" type="slidenum">
              <a:rPr lang="zh-CN" altLang="en-US" smtClean="0"/>
              <a:t>‹#›</a:t>
            </a:fld>
            <a:endParaRPr lang="zh-CN" altLang="en-US"/>
          </a:p>
        </p:txBody>
      </p:sp>
    </p:spTree>
    <p:extLst>
      <p:ext uri="{BB962C8B-B14F-4D97-AF65-F5344CB8AC3E}">
        <p14:creationId xmlns:p14="http://schemas.microsoft.com/office/powerpoint/2010/main" val="782088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zh-CN" altLang="en-US"/>
              <a:t>单击此处编辑母版标题样式</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FA3A9580-CB08-4C09-8EAC-782C515C5B5B}" type="datetime11">
              <a:rPr lang="zh-CN" altLang="en-US" smtClean="0"/>
              <a:t>13:29:11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6006F8-4B50-4AC3-A5A9-4E3C50619101}" type="slidenum">
              <a:rPr lang="zh-CN" altLang="en-US" smtClean="0"/>
              <a:t>‹#›</a:t>
            </a:fld>
            <a:endParaRPr lang="zh-CN" altLang="en-US"/>
          </a:p>
        </p:txBody>
      </p:sp>
    </p:spTree>
    <p:extLst>
      <p:ext uri="{BB962C8B-B14F-4D97-AF65-F5344CB8AC3E}">
        <p14:creationId xmlns:p14="http://schemas.microsoft.com/office/powerpoint/2010/main" val="2115344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624D189A-AA3E-4830-8857-74E6F1300C8B}" type="datetime11">
              <a:rPr lang="zh-CN" altLang="en-US" smtClean="0"/>
              <a:t>13:29:11</a:t>
            </a:fld>
            <a:endParaRPr lang="zh-CN" alt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F6006F8-4B50-4AC3-A5A9-4E3C50619101}" type="slidenum">
              <a:rPr lang="zh-CN" altLang="en-US" smtClean="0"/>
              <a:t>‹#›</a:t>
            </a:fld>
            <a:endParaRPr lang="zh-CN" altLang="en-US"/>
          </a:p>
        </p:txBody>
      </p:sp>
    </p:spTree>
    <p:extLst>
      <p:ext uri="{BB962C8B-B14F-4D97-AF65-F5344CB8AC3E}">
        <p14:creationId xmlns:p14="http://schemas.microsoft.com/office/powerpoint/2010/main" val="328363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251351" y="594394"/>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969197A7-59EF-4B8B-B11A-73D0F0328A6B}" type="datetime11">
              <a:rPr lang="zh-CN" altLang="en-US" smtClean="0"/>
              <a:t>13:29:11</a:t>
            </a:fld>
            <a:endParaRPr lang="zh-CN"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4F6006F8-4B50-4AC3-A5A9-4E3C50619101}" type="slidenum">
              <a:rPr lang="zh-CN" altLang="en-US" smtClean="0"/>
              <a:t>‹#›</a:t>
            </a:fld>
            <a:endParaRPr lang="zh-CN" altLang="en-US"/>
          </a:p>
        </p:txBody>
      </p:sp>
      <p:pic>
        <p:nvPicPr>
          <p:cNvPr id="7" name="图片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420668" y="68116"/>
            <a:ext cx="597063" cy="597063"/>
          </a:xfrm>
          <a:prstGeom prst="rect">
            <a:avLst/>
          </a:prstGeom>
        </p:spPr>
      </p:pic>
    </p:spTree>
    <p:extLst>
      <p:ext uri="{BB962C8B-B14F-4D97-AF65-F5344CB8AC3E}">
        <p14:creationId xmlns:p14="http://schemas.microsoft.com/office/powerpoint/2010/main" val="2811474210"/>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Lst>
  <p:hf sldNum="0" hdr="0" ft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www.nature.com/articles/ncomms8373#f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notesSlide" Target="../notesSlides/notesSlide10.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9.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5.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jp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Autofit/>
          </a:bodyPr>
          <a:lstStyle/>
          <a:p>
            <a:r>
              <a:rPr lang="en-US" altLang="zh-CN" dirty="0"/>
              <a:t>Surface Detection of Weyl Semimetal</a:t>
            </a:r>
            <a:endParaRPr lang="zh-CN" altLang="en-US" dirty="0"/>
          </a:p>
        </p:txBody>
      </p:sp>
      <p:sp>
        <p:nvSpPr>
          <p:cNvPr id="3" name="副标题 2"/>
          <p:cNvSpPr>
            <a:spLocks noGrp="1"/>
          </p:cNvSpPr>
          <p:nvPr>
            <p:ph type="subTitle" idx="1"/>
          </p:nvPr>
        </p:nvSpPr>
        <p:spPr>
          <a:xfrm>
            <a:off x="1942416" y="5034455"/>
            <a:ext cx="6600451" cy="1008993"/>
          </a:xfrm>
        </p:spPr>
        <p:txBody>
          <a:bodyPr>
            <a:normAutofit/>
          </a:bodyPr>
          <a:lstStyle/>
          <a:p>
            <a:r>
              <a:rPr lang="en-US" altLang="zh-CN" dirty="0"/>
              <a:t>Group VIII  </a:t>
            </a:r>
          </a:p>
          <a:p>
            <a:r>
              <a:rPr lang="zh-CN" altLang="en-US" dirty="0"/>
              <a:t>邵珠印 刘钊 武晓燕 庞画 李宇龙 田东阁 李观涛</a:t>
            </a:r>
          </a:p>
        </p:txBody>
      </p:sp>
      <p:sp>
        <p:nvSpPr>
          <p:cNvPr id="4" name="日期占位符 3"/>
          <p:cNvSpPr>
            <a:spLocks noGrp="1"/>
          </p:cNvSpPr>
          <p:nvPr>
            <p:ph type="dt" sz="half" idx="10"/>
          </p:nvPr>
        </p:nvSpPr>
        <p:spPr/>
        <p:txBody>
          <a:bodyPr/>
          <a:lstStyle/>
          <a:p>
            <a:fld id="{4F4A6B54-B3C3-4C7F-9A0E-84F04A90344A}" type="datetime11">
              <a:rPr lang="zh-CN" altLang="en-US" smtClean="0"/>
              <a:t>13:29:11</a:t>
            </a:fld>
            <a:endParaRPr lang="zh-CN" altLang="en-US" dirty="0"/>
          </a:p>
        </p:txBody>
      </p:sp>
    </p:spTree>
    <p:extLst>
      <p:ext uri="{BB962C8B-B14F-4D97-AF65-F5344CB8AC3E}">
        <p14:creationId xmlns:p14="http://schemas.microsoft.com/office/powerpoint/2010/main" val="3189446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364446" y="1874630"/>
            <a:ext cx="3538496" cy="2718435"/>
          </a:xfrm>
          <a:prstGeom prst="rect">
            <a:avLst/>
          </a:prstGeom>
        </p:spPr>
      </p:pic>
      <p:sp>
        <p:nvSpPr>
          <p:cNvPr id="18" name="文本框 17"/>
          <p:cNvSpPr txBox="1"/>
          <p:nvPr/>
        </p:nvSpPr>
        <p:spPr>
          <a:xfrm>
            <a:off x="1033507" y="5019964"/>
            <a:ext cx="2241511" cy="300082"/>
          </a:xfrm>
          <a:prstGeom prst="rect">
            <a:avLst/>
          </a:prstGeom>
          <a:noFill/>
        </p:spPr>
        <p:txBody>
          <a:bodyPr wrap="none" rtlCol="0">
            <a:spAutoFit/>
          </a:bodyPr>
          <a:lstStyle/>
          <a:p>
            <a:r>
              <a:rPr lang="en-US" altLang="zh-CN" sz="1350" dirty="0">
                <a:latin typeface="Microsoft YaHei UI" panose="020B0503020204020204" pitchFamily="34" charset="-122"/>
                <a:ea typeface="Microsoft YaHei UI" panose="020B0503020204020204" pitchFamily="34" charset="-122"/>
              </a:rPr>
              <a:t>Type 1                   Type 2</a:t>
            </a:r>
            <a:endParaRPr lang="zh-CN" altLang="en-US" sz="1350" dirty="0">
              <a:latin typeface="Microsoft YaHei UI" panose="020B0503020204020204" pitchFamily="34" charset="-122"/>
              <a:ea typeface="Microsoft YaHei UI" panose="020B0503020204020204" pitchFamily="34" charset="-122"/>
            </a:endParaRPr>
          </a:p>
        </p:txBody>
      </p:sp>
      <p:sp>
        <p:nvSpPr>
          <p:cNvPr id="2" name="标题 1"/>
          <p:cNvSpPr>
            <a:spLocks noGrp="1"/>
          </p:cNvSpPr>
          <p:nvPr>
            <p:ph type="title"/>
          </p:nvPr>
        </p:nvSpPr>
        <p:spPr/>
        <p:txBody>
          <a:bodyPr>
            <a:normAutofit/>
          </a:bodyPr>
          <a:lstStyle/>
          <a:p>
            <a:r>
              <a:rPr lang="en-US" altLang="zh-CN" dirty="0"/>
              <a:t>Weyl nodes and fermi arc</a:t>
            </a:r>
            <a:endParaRPr lang="zh-CN" altLang="en-US" dirty="0"/>
          </a:p>
        </p:txBody>
      </p:sp>
      <p:sp>
        <p:nvSpPr>
          <p:cNvPr id="3" name="日期占位符 2"/>
          <p:cNvSpPr>
            <a:spLocks noGrp="1"/>
          </p:cNvSpPr>
          <p:nvPr>
            <p:ph type="dt" sz="half" idx="10"/>
          </p:nvPr>
        </p:nvSpPr>
        <p:spPr/>
        <p:txBody>
          <a:bodyPr/>
          <a:lstStyle/>
          <a:p>
            <a:fld id="{72015779-492B-4311-9C2E-A741483DA6D1}" type="datetime11">
              <a:rPr lang="zh-CN" altLang="en-US" smtClean="0"/>
              <a:t>13:44:28</a:t>
            </a:fld>
            <a:endParaRPr lang="zh-CN" altLang="en-US"/>
          </a:p>
        </p:txBody>
      </p:sp>
      <p:grpSp>
        <p:nvGrpSpPr>
          <p:cNvPr id="22" name="组合 21"/>
          <p:cNvGrpSpPr/>
          <p:nvPr/>
        </p:nvGrpSpPr>
        <p:grpSpPr>
          <a:xfrm>
            <a:off x="4077868" y="1925542"/>
            <a:ext cx="4939863" cy="2061749"/>
            <a:chOff x="946812" y="1128584"/>
            <a:chExt cx="9213655" cy="3600000"/>
          </a:xfrm>
        </p:grpSpPr>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812" y="1128584"/>
              <a:ext cx="3408134" cy="3600000"/>
            </a:xfrm>
            <a:prstGeom prst="rect">
              <a:avLst/>
            </a:prstGeom>
          </p:spPr>
        </p:pic>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8914" y="1128584"/>
              <a:ext cx="4751553" cy="3600000"/>
            </a:xfrm>
            <a:prstGeom prst="rect">
              <a:avLst/>
            </a:prstGeom>
          </p:spPr>
        </p:pic>
      </p:grpSp>
      <p:pic>
        <p:nvPicPr>
          <p:cNvPr id="25" name="图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8620" y="4593065"/>
            <a:ext cx="4072506" cy="1864779"/>
          </a:xfrm>
          <a:prstGeom prst="rect">
            <a:avLst/>
          </a:prstGeom>
        </p:spPr>
      </p:pic>
    </p:spTree>
    <p:extLst>
      <p:ext uri="{BB962C8B-B14F-4D97-AF65-F5344CB8AC3E}">
        <p14:creationId xmlns:p14="http://schemas.microsoft.com/office/powerpoint/2010/main" val="1749804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75" y="1908282"/>
            <a:ext cx="4707884" cy="2023638"/>
          </a:xfrm>
          <a:prstGeom prst="rect">
            <a:avLst/>
          </a:prstGeom>
        </p:spPr>
      </p:pic>
      <p:pic>
        <p:nvPicPr>
          <p:cNvPr id="6" name="图片 5"/>
          <p:cNvPicPr>
            <a:picLocks noChangeAspect="1"/>
          </p:cNvPicPr>
          <p:nvPr/>
        </p:nvPicPr>
        <p:blipFill rotWithShape="1">
          <a:blip r:embed="rId3"/>
          <a:srcRect t="4473"/>
          <a:stretch/>
        </p:blipFill>
        <p:spPr>
          <a:xfrm>
            <a:off x="448975" y="4073123"/>
            <a:ext cx="8291769" cy="1773069"/>
          </a:xfrm>
          <a:prstGeom prst="rect">
            <a:avLst/>
          </a:prstGeom>
        </p:spPr>
      </p:pic>
      <p:sp>
        <p:nvSpPr>
          <p:cNvPr id="7" name="矩形 6"/>
          <p:cNvSpPr/>
          <p:nvPr/>
        </p:nvSpPr>
        <p:spPr>
          <a:xfrm>
            <a:off x="5314819" y="1908282"/>
            <a:ext cx="3425925" cy="1815882"/>
          </a:xfrm>
          <a:prstGeom prst="rect">
            <a:avLst/>
          </a:prstGeom>
        </p:spPr>
        <p:txBody>
          <a:bodyPr wrap="square">
            <a:spAutoFit/>
          </a:bodyPr>
          <a:lstStyle/>
          <a:p>
            <a:r>
              <a:rPr lang="en-US" altLang="zh-CN" sz="1400" dirty="0">
                <a:solidFill>
                  <a:srgbClr val="222222"/>
                </a:solidFill>
                <a:latin typeface="Microsoft YaHei UI" panose="020B0503020204020204" pitchFamily="34" charset="-122"/>
                <a:ea typeface="Microsoft YaHei UI" panose="020B0503020204020204" pitchFamily="34" charset="-122"/>
              </a:rPr>
              <a:t>We also note that the </a:t>
            </a:r>
            <a:r>
              <a:rPr lang="en-US" altLang="zh-CN" sz="1400" i="1" dirty="0">
                <a:solidFill>
                  <a:srgbClr val="222222"/>
                </a:solidFill>
                <a:latin typeface="Microsoft YaHei UI" panose="020B0503020204020204" pitchFamily="34" charset="-122"/>
                <a:ea typeface="Microsoft YaHei UI" panose="020B0503020204020204" pitchFamily="34" charset="-122"/>
              </a:rPr>
              <a:t>C</a:t>
            </a:r>
            <a:r>
              <a:rPr lang="en-US" altLang="zh-CN" sz="1400" baseline="-25000" dirty="0">
                <a:solidFill>
                  <a:srgbClr val="222222"/>
                </a:solidFill>
                <a:latin typeface="Microsoft YaHei UI" panose="020B0503020204020204" pitchFamily="34" charset="-122"/>
                <a:ea typeface="Microsoft YaHei UI" panose="020B0503020204020204" pitchFamily="34" charset="-122"/>
              </a:rPr>
              <a:t>4</a:t>
            </a:r>
            <a:r>
              <a:rPr lang="en-US" altLang="zh-CN" sz="1400" dirty="0">
                <a:solidFill>
                  <a:srgbClr val="222222"/>
                </a:solidFill>
                <a:latin typeface="Microsoft YaHei UI" panose="020B0503020204020204" pitchFamily="34" charset="-122"/>
                <a:ea typeface="Microsoft YaHei UI" panose="020B0503020204020204" pitchFamily="34" charset="-122"/>
              </a:rPr>
              <a:t> rotational symmetry is broken at the (001) surface because the system is only invariant under a four-fold rotation with a translation along the out-of-plane direction. The bulk and (001) surface BZs are shown in </a:t>
            </a:r>
            <a:r>
              <a:rPr lang="en-US" altLang="zh-CN" sz="1400" dirty="0">
                <a:solidFill>
                  <a:srgbClr val="006699"/>
                </a:solidFill>
                <a:latin typeface="Microsoft YaHei UI" panose="020B0503020204020204" pitchFamily="34" charset="-122"/>
                <a:ea typeface="Microsoft YaHei UI" panose="020B0503020204020204" pitchFamily="34" charset="-122"/>
                <a:hlinkClick r:id="rId4"/>
              </a:rPr>
              <a:t>Fig. d</a:t>
            </a:r>
            <a:r>
              <a:rPr lang="en-US" altLang="zh-CN" sz="1400" dirty="0">
                <a:solidFill>
                  <a:srgbClr val="222222"/>
                </a:solidFill>
                <a:latin typeface="Microsoft YaHei UI" panose="020B0503020204020204" pitchFamily="34" charset="-122"/>
                <a:ea typeface="Microsoft YaHei UI" panose="020B0503020204020204" pitchFamily="34" charset="-122"/>
              </a:rPr>
              <a:t>, where high-symmetry points are also noted.</a:t>
            </a:r>
            <a:endParaRPr lang="zh-CN" altLang="en-US" sz="1400" dirty="0">
              <a:latin typeface="Microsoft YaHei UI" panose="020B0503020204020204" pitchFamily="34" charset="-122"/>
              <a:ea typeface="Microsoft YaHei UI" panose="020B0503020204020204" pitchFamily="34" charset="-122"/>
            </a:endParaRPr>
          </a:p>
        </p:txBody>
      </p:sp>
      <p:sp>
        <p:nvSpPr>
          <p:cNvPr id="9" name="矩形 8"/>
          <p:cNvSpPr/>
          <p:nvPr/>
        </p:nvSpPr>
        <p:spPr>
          <a:xfrm>
            <a:off x="5725307" y="5871489"/>
            <a:ext cx="3418693" cy="300082"/>
          </a:xfrm>
          <a:prstGeom prst="rect">
            <a:avLst/>
          </a:prstGeom>
        </p:spPr>
        <p:txBody>
          <a:bodyPr wrap="none">
            <a:spAutoFit/>
          </a:bodyPr>
          <a:lstStyle/>
          <a:p>
            <a:r>
              <a:rPr lang="en-US" altLang="zh-CN" sz="1350" dirty="0"/>
              <a:t> </a:t>
            </a:r>
            <a:r>
              <a:rPr lang="en-US" altLang="zh-CN" sz="1350" dirty="0">
                <a:latin typeface="Microsoft YaHei UI" panose="020B0503020204020204" pitchFamily="34" charset="-122"/>
                <a:ea typeface="Microsoft YaHei UI" panose="020B0503020204020204" pitchFamily="34" charset="-122"/>
              </a:rPr>
              <a:t>Nature Communication. 6:7373 (2015).</a:t>
            </a:r>
            <a:endParaRPr lang="zh-CN" altLang="en-US" sz="1350" dirty="0">
              <a:latin typeface="Microsoft YaHei UI" panose="020B0503020204020204" pitchFamily="34" charset="-122"/>
              <a:ea typeface="Microsoft YaHei UI" panose="020B0503020204020204" pitchFamily="34" charset="-122"/>
            </a:endParaRPr>
          </a:p>
        </p:txBody>
      </p:sp>
      <p:sp>
        <p:nvSpPr>
          <p:cNvPr id="2" name="标题 1"/>
          <p:cNvSpPr>
            <a:spLocks noGrp="1"/>
          </p:cNvSpPr>
          <p:nvPr>
            <p:ph type="title"/>
          </p:nvPr>
        </p:nvSpPr>
        <p:spPr/>
        <p:txBody>
          <a:bodyPr>
            <a:normAutofit/>
          </a:bodyPr>
          <a:lstStyle/>
          <a:p>
            <a:r>
              <a:rPr lang="en-US" altLang="zh-CN" sz="2800" dirty="0"/>
              <a:t>Space-inversion-breaking example </a:t>
            </a:r>
            <a:endParaRPr lang="zh-CN" altLang="en-US" sz="2800" dirty="0"/>
          </a:p>
        </p:txBody>
      </p:sp>
      <p:sp>
        <p:nvSpPr>
          <p:cNvPr id="3" name="日期占位符 2"/>
          <p:cNvSpPr>
            <a:spLocks noGrp="1"/>
          </p:cNvSpPr>
          <p:nvPr>
            <p:ph type="dt" sz="half" idx="10"/>
          </p:nvPr>
        </p:nvSpPr>
        <p:spPr/>
        <p:txBody>
          <a:bodyPr/>
          <a:lstStyle/>
          <a:p>
            <a:fld id="{BBED8159-E3B6-476F-837E-208C9AF70A04}" type="datetime11">
              <a:rPr lang="zh-CN" altLang="en-US" smtClean="0"/>
              <a:t>13:29:11</a:t>
            </a:fld>
            <a:endParaRPr lang="zh-CN" altLang="en-US"/>
          </a:p>
        </p:txBody>
      </p:sp>
    </p:spTree>
    <p:extLst>
      <p:ext uri="{BB962C8B-B14F-4D97-AF65-F5344CB8AC3E}">
        <p14:creationId xmlns:p14="http://schemas.microsoft.com/office/powerpoint/2010/main" val="2243417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942" y="2633521"/>
            <a:ext cx="4701797" cy="2045201"/>
          </a:xfrm>
          <a:prstGeom prst="rect">
            <a:avLst/>
          </a:prstGeom>
        </p:spPr>
      </p:pic>
      <p:pic>
        <p:nvPicPr>
          <p:cNvPr id="5" name="图片 4"/>
          <p:cNvPicPr>
            <a:picLocks noChangeAspect="1"/>
          </p:cNvPicPr>
          <p:nvPr/>
        </p:nvPicPr>
        <p:blipFill>
          <a:blip r:embed="rId4"/>
          <a:stretch>
            <a:fillRect/>
          </a:stretch>
        </p:blipFill>
        <p:spPr>
          <a:xfrm>
            <a:off x="5427555" y="2226924"/>
            <a:ext cx="3376809" cy="3892002"/>
          </a:xfrm>
          <a:prstGeom prst="rect">
            <a:avLst/>
          </a:prstGeom>
        </p:spPr>
      </p:pic>
      <p:sp>
        <p:nvSpPr>
          <p:cNvPr id="6" name="矩形 5"/>
          <p:cNvSpPr/>
          <p:nvPr/>
        </p:nvSpPr>
        <p:spPr>
          <a:xfrm>
            <a:off x="1746209" y="5045160"/>
            <a:ext cx="2036135" cy="300082"/>
          </a:xfrm>
          <a:prstGeom prst="rect">
            <a:avLst/>
          </a:prstGeom>
        </p:spPr>
        <p:txBody>
          <a:bodyPr wrap="none">
            <a:spAutoFit/>
          </a:bodyPr>
          <a:lstStyle/>
          <a:p>
            <a:r>
              <a:rPr lang="en-US" altLang="zh-CN" sz="1350" dirty="0">
                <a:latin typeface="Microsoft YaHei UI" panose="020B0503020204020204" pitchFamily="34" charset="-122"/>
                <a:ea typeface="Microsoft YaHei UI" panose="020B0503020204020204" pitchFamily="34" charset="-122"/>
              </a:rPr>
              <a:t>PRB 83, 205101 (2011)</a:t>
            </a:r>
            <a:endParaRPr lang="zh-CN" altLang="en-US" sz="1350" dirty="0">
              <a:latin typeface="Microsoft YaHei UI" panose="020B0503020204020204" pitchFamily="34" charset="-122"/>
              <a:ea typeface="Microsoft YaHei UI" panose="020B0503020204020204" pitchFamily="34" charset="-122"/>
            </a:endParaRPr>
          </a:p>
        </p:txBody>
      </p:sp>
      <p:sp>
        <p:nvSpPr>
          <p:cNvPr id="7" name="文本框 6"/>
          <p:cNvSpPr txBox="1"/>
          <p:nvPr/>
        </p:nvSpPr>
        <p:spPr>
          <a:xfrm>
            <a:off x="822959" y="2016164"/>
            <a:ext cx="4153989" cy="338554"/>
          </a:xfrm>
          <a:prstGeom prst="rect">
            <a:avLst/>
          </a:prstGeom>
          <a:noFill/>
        </p:spPr>
        <p:txBody>
          <a:bodyPr wrap="square" rtlCol="0">
            <a:spAutoFit/>
          </a:bodyPr>
          <a:lstStyle/>
          <a:p>
            <a:r>
              <a:rPr lang="en-US" altLang="zh-CN" sz="1600" dirty="0">
                <a:latin typeface="Microsoft YaHei UI" panose="020B0503020204020204" pitchFamily="34" charset="-122"/>
                <a:ea typeface="Microsoft YaHei UI" panose="020B0503020204020204" pitchFamily="34" charset="-122"/>
              </a:rPr>
              <a:t>Find some symmetrical material with FM </a:t>
            </a:r>
            <a:endParaRPr lang="zh-CN" altLang="en-US" sz="1600" dirty="0">
              <a:latin typeface="Microsoft YaHei UI" panose="020B0503020204020204" pitchFamily="34" charset="-122"/>
              <a:ea typeface="Microsoft YaHei UI" panose="020B0503020204020204" pitchFamily="34" charset="-122"/>
            </a:endParaRPr>
          </a:p>
        </p:txBody>
      </p:sp>
      <p:sp>
        <p:nvSpPr>
          <p:cNvPr id="2" name="标题 1"/>
          <p:cNvSpPr>
            <a:spLocks noGrp="1"/>
          </p:cNvSpPr>
          <p:nvPr>
            <p:ph type="title"/>
          </p:nvPr>
        </p:nvSpPr>
        <p:spPr/>
        <p:txBody>
          <a:bodyPr>
            <a:noAutofit/>
          </a:bodyPr>
          <a:lstStyle/>
          <a:p>
            <a:r>
              <a:rPr lang="en-US" altLang="zh-CN" sz="2800" dirty="0"/>
              <a:t>Time-reversion-breaking example </a:t>
            </a:r>
            <a:endParaRPr lang="zh-CN" altLang="en-US" sz="2800" dirty="0"/>
          </a:p>
        </p:txBody>
      </p:sp>
      <p:sp>
        <p:nvSpPr>
          <p:cNvPr id="3" name="日期占位符 2"/>
          <p:cNvSpPr>
            <a:spLocks noGrp="1"/>
          </p:cNvSpPr>
          <p:nvPr>
            <p:ph type="dt" sz="half" idx="10"/>
          </p:nvPr>
        </p:nvSpPr>
        <p:spPr/>
        <p:txBody>
          <a:bodyPr/>
          <a:lstStyle/>
          <a:p>
            <a:fld id="{71483F61-1425-4CF9-8985-B86EC2451552}" type="datetime11">
              <a:rPr lang="zh-CN" altLang="en-US" smtClean="0"/>
              <a:t>14:18:55</a:t>
            </a:fld>
            <a:endParaRPr lang="zh-CN" altLang="en-US"/>
          </a:p>
        </p:txBody>
      </p:sp>
    </p:spTree>
    <p:extLst>
      <p:ext uri="{BB962C8B-B14F-4D97-AF65-F5344CB8AC3E}">
        <p14:creationId xmlns:p14="http://schemas.microsoft.com/office/powerpoint/2010/main" val="1561985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571" y="2437697"/>
            <a:ext cx="2348903" cy="2413789"/>
          </a:xfrm>
          <a:prstGeom prst="rect">
            <a:avLst/>
          </a:prstGeom>
        </p:spPr>
      </p:pic>
      <p:sp>
        <p:nvSpPr>
          <p:cNvPr id="4" name="矩形 3"/>
          <p:cNvSpPr/>
          <p:nvPr/>
        </p:nvSpPr>
        <p:spPr>
          <a:xfrm>
            <a:off x="189482" y="2028593"/>
            <a:ext cx="2576603" cy="338554"/>
          </a:xfrm>
          <a:prstGeom prst="rect">
            <a:avLst/>
          </a:prstGeom>
        </p:spPr>
        <p:txBody>
          <a:bodyPr wrap="square">
            <a:spAutoFit/>
          </a:bodyPr>
          <a:lstStyle/>
          <a:p>
            <a:r>
              <a:rPr lang="en-US" altLang="zh-CN" sz="1600" dirty="0">
                <a:latin typeface="Microsoft YaHei UI" panose="020B0503020204020204" pitchFamily="34" charset="-122"/>
                <a:ea typeface="Microsoft YaHei UI" panose="020B0503020204020204" pitchFamily="34" charset="-122"/>
              </a:rPr>
              <a:t>Spintronic applications</a:t>
            </a:r>
            <a:endParaRPr lang="zh-CN" altLang="en-US" sz="1600" dirty="0">
              <a:latin typeface="Microsoft YaHei UI" panose="020B0503020204020204" pitchFamily="34" charset="-122"/>
              <a:ea typeface="Microsoft YaHei UI" panose="020B0503020204020204" pitchFamily="34" charset="-122"/>
            </a:endParaRPr>
          </a:p>
        </p:txBody>
      </p:sp>
      <p:pic>
        <p:nvPicPr>
          <p:cNvPr id="5" name="图片 4"/>
          <p:cNvPicPr>
            <a:picLocks noChangeAspect="1"/>
          </p:cNvPicPr>
          <p:nvPr/>
        </p:nvPicPr>
        <p:blipFill>
          <a:blip r:embed="rId4"/>
          <a:stretch>
            <a:fillRect/>
          </a:stretch>
        </p:blipFill>
        <p:spPr>
          <a:xfrm>
            <a:off x="475486" y="2456119"/>
            <a:ext cx="1897483" cy="2669826"/>
          </a:xfrm>
          <a:prstGeom prst="rect">
            <a:avLst/>
          </a:prstGeom>
        </p:spPr>
      </p:pic>
      <p:sp>
        <p:nvSpPr>
          <p:cNvPr id="6" name="矩形 5"/>
          <p:cNvSpPr/>
          <p:nvPr/>
        </p:nvSpPr>
        <p:spPr>
          <a:xfrm>
            <a:off x="143082" y="5322198"/>
            <a:ext cx="2669404" cy="338554"/>
          </a:xfrm>
          <a:prstGeom prst="rect">
            <a:avLst/>
          </a:prstGeom>
        </p:spPr>
        <p:txBody>
          <a:bodyPr wrap="square">
            <a:spAutoFit/>
          </a:bodyPr>
          <a:lstStyle/>
          <a:p>
            <a:r>
              <a:rPr lang="en-US" altLang="zh-CN" sz="1600" dirty="0">
                <a:latin typeface="Microsoft YaHei UI" panose="020B0503020204020204" pitchFamily="34" charset="-122"/>
                <a:ea typeface="Microsoft YaHei UI" panose="020B0503020204020204" pitchFamily="34" charset="-122"/>
              </a:rPr>
              <a:t>PRL 116, 096801 (2016)</a:t>
            </a:r>
            <a:endParaRPr lang="zh-CN" altLang="en-US" sz="1600" dirty="0">
              <a:latin typeface="Microsoft YaHei UI" panose="020B0503020204020204" pitchFamily="34" charset="-122"/>
              <a:ea typeface="Microsoft YaHei UI" panose="020B0503020204020204" pitchFamily="34" charset="-122"/>
            </a:endParaRPr>
          </a:p>
        </p:txBody>
      </p:sp>
      <p:sp>
        <p:nvSpPr>
          <p:cNvPr id="7" name="矩形 6"/>
          <p:cNvSpPr/>
          <p:nvPr/>
        </p:nvSpPr>
        <p:spPr>
          <a:xfrm>
            <a:off x="3142662" y="2011575"/>
            <a:ext cx="5932259" cy="338554"/>
          </a:xfrm>
          <a:prstGeom prst="rect">
            <a:avLst/>
          </a:prstGeom>
        </p:spPr>
        <p:txBody>
          <a:bodyPr wrap="square">
            <a:spAutoFit/>
          </a:bodyPr>
          <a:lstStyle/>
          <a:p>
            <a:r>
              <a:rPr lang="en-US" altLang="zh-CN" sz="1600" dirty="0">
                <a:solidFill>
                  <a:srgbClr val="222222"/>
                </a:solidFill>
                <a:latin typeface="Microsoft YaHei UI" panose="020B0503020204020204" pitchFamily="34" charset="-122"/>
                <a:ea typeface="Microsoft YaHei UI" panose="020B0503020204020204" pitchFamily="34" charset="-122"/>
              </a:rPr>
              <a:t>Negative magnetoresistance and electron pumping</a:t>
            </a:r>
            <a:endParaRPr lang="zh-CN" altLang="en-US" sz="1600" dirty="0">
              <a:latin typeface="Microsoft YaHei UI" panose="020B0503020204020204" pitchFamily="34" charset="-122"/>
              <a:ea typeface="Microsoft YaHei UI" panose="020B0503020204020204" pitchFamily="34" charset="-122"/>
            </a:endParaRPr>
          </a:p>
        </p:txBody>
      </p:sp>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t="10683" r="51050"/>
          <a:stretch/>
        </p:blipFill>
        <p:spPr>
          <a:xfrm>
            <a:off x="4594860" y="2594303"/>
            <a:ext cx="4331688" cy="2275605"/>
          </a:xfrm>
          <a:prstGeom prst="rect">
            <a:avLst/>
          </a:prstGeom>
        </p:spPr>
      </p:pic>
      <p:sp>
        <p:nvSpPr>
          <p:cNvPr id="10" name="矩形 9"/>
          <p:cNvSpPr/>
          <p:nvPr/>
        </p:nvSpPr>
        <p:spPr>
          <a:xfrm>
            <a:off x="3579371" y="4956668"/>
            <a:ext cx="4642250" cy="338554"/>
          </a:xfrm>
          <a:prstGeom prst="rect">
            <a:avLst/>
          </a:prstGeom>
        </p:spPr>
        <p:txBody>
          <a:bodyPr wrap="square">
            <a:spAutoFit/>
          </a:bodyPr>
          <a:lstStyle/>
          <a:p>
            <a:r>
              <a:rPr lang="en-US" altLang="zh-CN" sz="1600" dirty="0">
                <a:latin typeface="Microsoft YaHei UI" panose="020B0503020204020204" pitchFamily="34" charset="-122"/>
                <a:ea typeface="Microsoft YaHei UI" panose="020B0503020204020204" pitchFamily="34" charset="-122"/>
              </a:rPr>
              <a:t>Nature Communications 7:10735 (2016)</a:t>
            </a:r>
            <a:endParaRPr lang="zh-CN" altLang="en-US" sz="1600" dirty="0">
              <a:latin typeface="Microsoft YaHei UI" panose="020B0503020204020204" pitchFamily="34" charset="-122"/>
              <a:ea typeface="Microsoft YaHei UI" panose="020B0503020204020204" pitchFamily="34" charset="-122"/>
            </a:endParaRPr>
          </a:p>
        </p:txBody>
      </p:sp>
      <p:sp>
        <p:nvSpPr>
          <p:cNvPr id="2" name="标题 1"/>
          <p:cNvSpPr>
            <a:spLocks noGrp="1"/>
          </p:cNvSpPr>
          <p:nvPr>
            <p:ph type="title"/>
          </p:nvPr>
        </p:nvSpPr>
        <p:spPr/>
        <p:txBody>
          <a:bodyPr>
            <a:normAutofit/>
          </a:bodyPr>
          <a:lstStyle/>
          <a:p>
            <a:r>
              <a:rPr lang="en-US" altLang="zh-CN" dirty="0"/>
              <a:t>Maybe we can use it to ……</a:t>
            </a:r>
            <a:endParaRPr lang="zh-CN" altLang="en-US" dirty="0"/>
          </a:p>
        </p:txBody>
      </p:sp>
      <p:sp>
        <p:nvSpPr>
          <p:cNvPr id="3" name="日期占位符 2"/>
          <p:cNvSpPr>
            <a:spLocks noGrp="1"/>
          </p:cNvSpPr>
          <p:nvPr>
            <p:ph type="dt" sz="half" idx="10"/>
          </p:nvPr>
        </p:nvSpPr>
        <p:spPr/>
        <p:txBody>
          <a:bodyPr/>
          <a:lstStyle/>
          <a:p>
            <a:fld id="{578F0CE8-B5AA-4405-843E-F3598E71F23B}" type="datetime11">
              <a:rPr lang="zh-CN" altLang="en-US" smtClean="0"/>
              <a:t>13:29:11</a:t>
            </a:fld>
            <a:endParaRPr lang="zh-CN" altLang="en-US"/>
          </a:p>
        </p:txBody>
      </p:sp>
    </p:spTree>
    <p:extLst>
      <p:ext uri="{BB962C8B-B14F-4D97-AF65-F5344CB8AC3E}">
        <p14:creationId xmlns:p14="http://schemas.microsoft.com/office/powerpoint/2010/main" val="1064044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Outline</a:t>
            </a:r>
            <a:endParaRPr lang="zh-CN" altLang="en-US" dirty="0"/>
          </a:p>
        </p:txBody>
      </p:sp>
      <p:sp>
        <p:nvSpPr>
          <p:cNvPr id="5" name="内容占位符 2"/>
          <p:cNvSpPr>
            <a:spLocks noGrp="1"/>
          </p:cNvSpPr>
          <p:nvPr>
            <p:ph idx="1"/>
          </p:nvPr>
        </p:nvSpPr>
        <p:spPr>
          <a:xfrm>
            <a:off x="1358415" y="1596788"/>
            <a:ext cx="7175986" cy="4314434"/>
          </a:xfrm>
        </p:spPr>
        <p:txBody>
          <a:bodyPr>
            <a:normAutofit/>
          </a:bodyPr>
          <a:lstStyle/>
          <a:p>
            <a:r>
              <a:rPr lang="en-US" altLang="zh-CN" sz="2800" dirty="0">
                <a:solidFill>
                  <a:schemeClr val="bg1">
                    <a:lumMod val="65000"/>
                  </a:schemeClr>
                </a:solidFill>
              </a:rPr>
              <a:t>Theory and DFT Results Part</a:t>
            </a:r>
          </a:p>
          <a:p>
            <a:r>
              <a:rPr lang="en-US" altLang="zh-CN" sz="2800" b="1" dirty="0"/>
              <a:t>ARPES technique</a:t>
            </a:r>
          </a:p>
          <a:p>
            <a:r>
              <a:rPr lang="en-US" altLang="zh-CN" sz="2800" dirty="0">
                <a:solidFill>
                  <a:schemeClr val="bg1">
                    <a:lumMod val="65000"/>
                  </a:schemeClr>
                </a:solidFill>
              </a:rPr>
              <a:t>Weyl semimetal </a:t>
            </a:r>
            <a:r>
              <a:rPr lang="en-US" altLang="zh-CN" sz="2800" dirty="0" err="1">
                <a:solidFill>
                  <a:schemeClr val="bg1">
                    <a:lumMod val="65000"/>
                  </a:schemeClr>
                </a:solidFill>
              </a:rPr>
              <a:t>TaAs</a:t>
            </a:r>
            <a:endParaRPr lang="en-US" altLang="zh-CN" sz="2800" dirty="0">
              <a:solidFill>
                <a:schemeClr val="bg1">
                  <a:lumMod val="65000"/>
                </a:schemeClr>
              </a:solidFill>
            </a:endParaRPr>
          </a:p>
          <a:p>
            <a:pPr lvl="1"/>
            <a:r>
              <a:rPr lang="en-US" altLang="zh-CN" sz="2400" dirty="0">
                <a:solidFill>
                  <a:schemeClr val="bg1">
                    <a:lumMod val="65000"/>
                  </a:schemeClr>
                </a:solidFill>
              </a:rPr>
              <a:t>Theoretical prediction</a:t>
            </a:r>
          </a:p>
          <a:p>
            <a:pPr lvl="1"/>
            <a:r>
              <a:rPr lang="en-US" altLang="zh-CN" sz="2400" dirty="0">
                <a:solidFill>
                  <a:schemeClr val="bg1">
                    <a:lumMod val="65000"/>
                  </a:schemeClr>
                </a:solidFill>
              </a:rPr>
              <a:t>ARPES results</a:t>
            </a:r>
          </a:p>
        </p:txBody>
      </p:sp>
      <p:sp>
        <p:nvSpPr>
          <p:cNvPr id="6" name="日期占位符 5"/>
          <p:cNvSpPr>
            <a:spLocks noGrp="1"/>
          </p:cNvSpPr>
          <p:nvPr>
            <p:ph type="dt" sz="half" idx="10"/>
          </p:nvPr>
        </p:nvSpPr>
        <p:spPr/>
        <p:txBody>
          <a:bodyPr/>
          <a:lstStyle/>
          <a:p>
            <a:fld id="{DB5AF837-7E4C-43DA-BA99-90CF75ACDACB}" type="datetime11">
              <a:rPr lang="zh-CN" altLang="en-US" smtClean="0"/>
              <a:t>13:29:11</a:t>
            </a:fld>
            <a:endParaRPr lang="zh-CN" altLang="en-US"/>
          </a:p>
        </p:txBody>
      </p:sp>
    </p:spTree>
    <p:extLst>
      <p:ext uri="{BB962C8B-B14F-4D97-AF65-F5344CB8AC3E}">
        <p14:creationId xmlns:p14="http://schemas.microsoft.com/office/powerpoint/2010/main" val="2144557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sz="2800" dirty="0"/>
              <a:t>Angle-resolved photoemission spectroscopy (ARPES) technique </a:t>
            </a:r>
            <a:endParaRPr lang="zh-CN" altLang="en-US" sz="2800" dirty="0"/>
          </a:p>
        </p:txBody>
      </p:sp>
      <p:graphicFrame>
        <p:nvGraphicFramePr>
          <p:cNvPr id="7" name="对象 6"/>
          <p:cNvGraphicFramePr>
            <a:graphicFrameLocks noChangeAspect="1"/>
          </p:cNvGraphicFramePr>
          <p:nvPr>
            <p:extLst>
              <p:ext uri="{D42A27DB-BD31-4B8C-83A1-F6EECF244321}">
                <p14:modId xmlns:p14="http://schemas.microsoft.com/office/powerpoint/2010/main" val="1778824403"/>
              </p:ext>
            </p:extLst>
          </p:nvPr>
        </p:nvGraphicFramePr>
        <p:xfrm>
          <a:off x="1444715" y="5618205"/>
          <a:ext cx="1962300" cy="643879"/>
        </p:xfrm>
        <a:graphic>
          <a:graphicData uri="http://schemas.openxmlformats.org/presentationml/2006/ole">
            <mc:AlternateContent xmlns:mc="http://schemas.openxmlformats.org/markup-compatibility/2006">
              <mc:Choice xmlns:v="urn:schemas-microsoft-com:vml" Requires="v">
                <p:oleObj spid="_x0000_s2094" name="Equation" r:id="rId4" imgW="812520" imgH="266400" progId="Equation.DSMT4">
                  <p:embed/>
                </p:oleObj>
              </mc:Choice>
              <mc:Fallback>
                <p:oleObj name="Equation" r:id="rId4" imgW="812520" imgH="266400" progId="Equation.DSMT4">
                  <p:embed/>
                  <p:pic>
                    <p:nvPicPr>
                      <p:cNvPr id="7" name="对象 6"/>
                      <p:cNvPicPr/>
                      <p:nvPr/>
                    </p:nvPicPr>
                    <p:blipFill>
                      <a:blip r:embed="rId5"/>
                      <a:stretch>
                        <a:fillRect/>
                      </a:stretch>
                    </p:blipFill>
                    <p:spPr>
                      <a:xfrm>
                        <a:off x="1444715" y="5618205"/>
                        <a:ext cx="1962300" cy="643879"/>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40424045"/>
              </p:ext>
            </p:extLst>
          </p:nvPr>
        </p:nvGraphicFramePr>
        <p:xfrm>
          <a:off x="4632119" y="5662459"/>
          <a:ext cx="2971523" cy="636755"/>
        </p:xfrm>
        <a:graphic>
          <a:graphicData uri="http://schemas.openxmlformats.org/presentationml/2006/ole">
            <mc:AlternateContent xmlns:mc="http://schemas.openxmlformats.org/markup-compatibility/2006">
              <mc:Choice xmlns:v="urn:schemas-microsoft-com:vml" Requires="v">
                <p:oleObj spid="_x0000_s2095" name="Equation" r:id="rId6" imgW="1066680" imgH="228600" progId="Equation.DSMT4">
                  <p:embed/>
                </p:oleObj>
              </mc:Choice>
              <mc:Fallback>
                <p:oleObj name="Equation" r:id="rId6" imgW="1066680" imgH="228600" progId="Equation.DSMT4">
                  <p:embed/>
                  <p:pic>
                    <p:nvPicPr>
                      <p:cNvPr id="8" name="对象 7"/>
                      <p:cNvPicPr/>
                      <p:nvPr/>
                    </p:nvPicPr>
                    <p:blipFill>
                      <a:blip r:embed="rId7"/>
                      <a:stretch>
                        <a:fillRect/>
                      </a:stretch>
                    </p:blipFill>
                    <p:spPr>
                      <a:xfrm>
                        <a:off x="4632119" y="5662459"/>
                        <a:ext cx="2971523" cy="636755"/>
                      </a:xfrm>
                      <a:prstGeom prst="rect">
                        <a:avLst/>
                      </a:prstGeom>
                    </p:spPr>
                  </p:pic>
                </p:oleObj>
              </mc:Fallback>
            </mc:AlternateContent>
          </a:graphicData>
        </a:graphic>
      </p:graphicFrame>
      <p:sp>
        <p:nvSpPr>
          <p:cNvPr id="2" name="日期占位符 1"/>
          <p:cNvSpPr>
            <a:spLocks noGrp="1"/>
          </p:cNvSpPr>
          <p:nvPr>
            <p:ph type="dt" sz="half" idx="10"/>
          </p:nvPr>
        </p:nvSpPr>
        <p:spPr/>
        <p:txBody>
          <a:bodyPr/>
          <a:lstStyle/>
          <a:p>
            <a:fld id="{0EA7F3AB-8F1C-4D0C-83B6-B0AF0F4E1E8A}" type="datetime11">
              <a:rPr lang="zh-CN" altLang="en-US" smtClean="0"/>
              <a:t>13:47:28</a:t>
            </a:fld>
            <a:endParaRPr lang="zh-CN" altLang="en-US"/>
          </a:p>
        </p:txBody>
      </p:sp>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4715" y="1422481"/>
            <a:ext cx="6928883" cy="4036074"/>
          </a:xfrm>
          <a:prstGeom prst="rect">
            <a:avLst/>
          </a:prstGeom>
        </p:spPr>
      </p:pic>
    </p:spTree>
    <p:extLst>
      <p:ext uri="{BB962C8B-B14F-4D97-AF65-F5344CB8AC3E}">
        <p14:creationId xmlns:p14="http://schemas.microsoft.com/office/powerpoint/2010/main" val="3934607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Outline</a:t>
            </a:r>
            <a:endParaRPr lang="zh-CN" altLang="en-US" dirty="0"/>
          </a:p>
        </p:txBody>
      </p:sp>
      <p:sp>
        <p:nvSpPr>
          <p:cNvPr id="5" name="内容占位符 2"/>
          <p:cNvSpPr>
            <a:spLocks noGrp="1"/>
          </p:cNvSpPr>
          <p:nvPr>
            <p:ph idx="1"/>
          </p:nvPr>
        </p:nvSpPr>
        <p:spPr>
          <a:xfrm>
            <a:off x="1358415" y="1596788"/>
            <a:ext cx="7175986" cy="4314434"/>
          </a:xfrm>
        </p:spPr>
        <p:txBody>
          <a:bodyPr>
            <a:normAutofit/>
          </a:bodyPr>
          <a:lstStyle/>
          <a:p>
            <a:r>
              <a:rPr lang="en-US" altLang="zh-CN" sz="2800" dirty="0">
                <a:solidFill>
                  <a:schemeClr val="bg1">
                    <a:lumMod val="65000"/>
                  </a:schemeClr>
                </a:solidFill>
              </a:rPr>
              <a:t>Theory and DFT Results Part</a:t>
            </a:r>
          </a:p>
          <a:p>
            <a:r>
              <a:rPr lang="en-US" altLang="zh-CN" sz="2800" dirty="0">
                <a:solidFill>
                  <a:schemeClr val="bg1">
                    <a:lumMod val="65000"/>
                  </a:schemeClr>
                </a:solidFill>
              </a:rPr>
              <a:t>ARPES technique</a:t>
            </a:r>
          </a:p>
          <a:p>
            <a:r>
              <a:rPr lang="en-US" altLang="zh-CN" sz="2800" b="1" dirty="0"/>
              <a:t>Weyl semimetal </a:t>
            </a:r>
            <a:r>
              <a:rPr lang="en-US" altLang="zh-CN" sz="2800" b="1" dirty="0" err="1"/>
              <a:t>TaAs</a:t>
            </a:r>
            <a:endParaRPr lang="en-US" altLang="zh-CN" sz="2800" b="1" dirty="0"/>
          </a:p>
          <a:p>
            <a:pPr lvl="1"/>
            <a:r>
              <a:rPr lang="en-US" altLang="zh-CN" sz="2400" b="1" dirty="0"/>
              <a:t>Theoretical prediction</a:t>
            </a:r>
          </a:p>
          <a:p>
            <a:pPr lvl="1"/>
            <a:r>
              <a:rPr lang="en-US" altLang="zh-CN" sz="2400" dirty="0">
                <a:solidFill>
                  <a:schemeClr val="bg1">
                    <a:lumMod val="65000"/>
                  </a:schemeClr>
                </a:solidFill>
              </a:rPr>
              <a:t>ARPES results</a:t>
            </a:r>
          </a:p>
        </p:txBody>
      </p:sp>
      <p:sp>
        <p:nvSpPr>
          <p:cNvPr id="6" name="日期占位符 5"/>
          <p:cNvSpPr>
            <a:spLocks noGrp="1"/>
          </p:cNvSpPr>
          <p:nvPr>
            <p:ph type="dt" sz="half" idx="10"/>
          </p:nvPr>
        </p:nvSpPr>
        <p:spPr/>
        <p:txBody>
          <a:bodyPr/>
          <a:lstStyle/>
          <a:p>
            <a:fld id="{4C4365C5-E2C7-4D0C-A1CC-C4A0723A1E1B}" type="datetime11">
              <a:rPr lang="zh-CN" altLang="en-US" smtClean="0"/>
              <a:t>13:29:11</a:t>
            </a:fld>
            <a:endParaRPr lang="zh-CN" altLang="en-US"/>
          </a:p>
        </p:txBody>
      </p:sp>
    </p:spTree>
    <p:extLst>
      <p:ext uri="{BB962C8B-B14F-4D97-AF65-F5344CB8AC3E}">
        <p14:creationId xmlns:p14="http://schemas.microsoft.com/office/powerpoint/2010/main" val="993229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3200" dirty="0">
                <a:latin typeface="+mn-lt"/>
              </a:rPr>
              <a:t>Theoretical prediction of Weyl semimetal </a:t>
            </a:r>
            <a:r>
              <a:rPr kumimoji="1" lang="en-US" altLang="zh-CN" sz="3200" dirty="0" err="1">
                <a:latin typeface="+mn-lt"/>
              </a:rPr>
              <a:t>TaAs</a:t>
            </a:r>
            <a:endParaRPr kumimoji="1" lang="zh-CN" altLang="en-US" sz="3200" b="1" dirty="0">
              <a:latin typeface="+mn-lt"/>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890" y="1879613"/>
            <a:ext cx="8426897" cy="2512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6"/>
          <p:cNvSpPr txBox="1"/>
          <p:nvPr/>
        </p:nvSpPr>
        <p:spPr>
          <a:xfrm>
            <a:off x="2802489" y="6215399"/>
            <a:ext cx="6215242" cy="369332"/>
          </a:xfrm>
          <a:prstGeom prst="rect">
            <a:avLst/>
          </a:prstGeom>
          <a:noFill/>
        </p:spPr>
        <p:txBody>
          <a:bodyPr wrap="square" rtlCol="0">
            <a:spAutoFit/>
          </a:bodyPr>
          <a:lstStyle/>
          <a:p>
            <a:r>
              <a:rPr lang="en-US" altLang="zh-CN" dirty="0">
                <a:latin typeface="Times New Roman" pitchFamily="18" charset="0"/>
                <a:cs typeface="Times New Roman" pitchFamily="18" charset="0"/>
              </a:rPr>
              <a:t>Z. Hasan group. Nature communications 6.(2015) </a:t>
            </a:r>
            <a:r>
              <a:rPr lang="en-US" altLang="zh-CN" dirty="0">
                <a:solidFill>
                  <a:srgbClr val="000000"/>
                </a:solidFill>
              </a:rPr>
              <a:t>Citation: 165</a:t>
            </a:r>
            <a:endParaRPr lang="en-US" altLang="zh-CN" dirty="0">
              <a:latin typeface="Times New Roman" pitchFamily="18" charset="0"/>
              <a:cs typeface="Times New Roman" pitchFamily="18" charset="0"/>
            </a:endParaRPr>
          </a:p>
        </p:txBody>
      </p:sp>
      <p:sp>
        <p:nvSpPr>
          <p:cNvPr id="11" name="日期占位符 10"/>
          <p:cNvSpPr>
            <a:spLocks noGrp="1"/>
          </p:cNvSpPr>
          <p:nvPr>
            <p:ph type="dt" sz="half" idx="10"/>
          </p:nvPr>
        </p:nvSpPr>
        <p:spPr/>
        <p:txBody>
          <a:bodyPr/>
          <a:lstStyle/>
          <a:p>
            <a:fld id="{B452DC57-F6C2-486C-A761-8B6A86846AC7}" type="datetime11">
              <a:rPr lang="zh-CN" altLang="en-US" smtClean="0"/>
              <a:t>13:29:11</a:t>
            </a:fld>
            <a:endParaRPr lang="zh-CN" altLang="en-US"/>
          </a:p>
        </p:txBody>
      </p:sp>
    </p:spTree>
    <p:extLst>
      <p:ext uri="{BB962C8B-B14F-4D97-AF65-F5344CB8AC3E}">
        <p14:creationId xmlns:p14="http://schemas.microsoft.com/office/powerpoint/2010/main" val="641822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Theoretical prediction of Weyl semimetal </a:t>
            </a:r>
            <a:r>
              <a:rPr lang="en-US" altLang="zh-CN" dirty="0" err="1"/>
              <a:t>TaAs</a:t>
            </a:r>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17" y="1771815"/>
            <a:ext cx="8169240" cy="3672544"/>
          </a:xfrm>
          <a:prstGeom prst="rect">
            <a:avLst/>
          </a:prstGeom>
        </p:spPr>
      </p:pic>
      <p:sp>
        <p:nvSpPr>
          <p:cNvPr id="6" name="日期占位符 5"/>
          <p:cNvSpPr>
            <a:spLocks noGrp="1"/>
          </p:cNvSpPr>
          <p:nvPr>
            <p:ph type="dt" sz="half" idx="10"/>
          </p:nvPr>
        </p:nvSpPr>
        <p:spPr/>
        <p:txBody>
          <a:bodyPr/>
          <a:lstStyle/>
          <a:p>
            <a:fld id="{A34BED8B-502F-44FA-9879-D46680D08EBB}" type="datetime11">
              <a:rPr lang="zh-CN" altLang="en-US" smtClean="0"/>
              <a:t>13:29:11</a:t>
            </a:fld>
            <a:endParaRPr lang="zh-CN" altLang="en-US"/>
          </a:p>
        </p:txBody>
      </p:sp>
    </p:spTree>
    <p:extLst>
      <p:ext uri="{BB962C8B-B14F-4D97-AF65-F5344CB8AC3E}">
        <p14:creationId xmlns:p14="http://schemas.microsoft.com/office/powerpoint/2010/main" val="215113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Theoretical prediction of Weyl semimetal </a:t>
            </a:r>
            <a:r>
              <a:rPr lang="en-US" altLang="zh-CN" dirty="0" err="1"/>
              <a:t>TaAs</a:t>
            </a:r>
            <a:endParaRPr lang="zh-CN" alt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8191" y="1422481"/>
            <a:ext cx="7116210" cy="5301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日期占位符 5"/>
          <p:cNvSpPr>
            <a:spLocks noGrp="1"/>
          </p:cNvSpPr>
          <p:nvPr>
            <p:ph type="dt" sz="half" idx="10"/>
          </p:nvPr>
        </p:nvSpPr>
        <p:spPr/>
        <p:txBody>
          <a:bodyPr/>
          <a:lstStyle/>
          <a:p>
            <a:fld id="{064F8FE5-C2EA-44F8-B856-4F8430743DD1}" type="datetime11">
              <a:rPr lang="zh-CN" altLang="en-US" smtClean="0"/>
              <a:t>13:29:11</a:t>
            </a:fld>
            <a:endParaRPr lang="zh-CN" altLang="en-US"/>
          </a:p>
        </p:txBody>
      </p:sp>
    </p:spTree>
    <p:extLst>
      <p:ext uri="{BB962C8B-B14F-4D97-AF65-F5344CB8AC3E}">
        <p14:creationId xmlns:p14="http://schemas.microsoft.com/office/powerpoint/2010/main" val="113151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Outline</a:t>
            </a:r>
            <a:endParaRPr lang="zh-CN" altLang="en-US" dirty="0"/>
          </a:p>
        </p:txBody>
      </p:sp>
      <p:sp>
        <p:nvSpPr>
          <p:cNvPr id="3" name="内容占位符 2"/>
          <p:cNvSpPr>
            <a:spLocks noGrp="1"/>
          </p:cNvSpPr>
          <p:nvPr>
            <p:ph idx="1"/>
          </p:nvPr>
        </p:nvSpPr>
        <p:spPr/>
        <p:txBody>
          <a:bodyPr>
            <a:normAutofit/>
          </a:bodyPr>
          <a:lstStyle/>
          <a:p>
            <a:r>
              <a:rPr lang="en-US" altLang="zh-CN" sz="2800" dirty="0"/>
              <a:t>Theory and DFT Results Part</a:t>
            </a:r>
          </a:p>
          <a:p>
            <a:r>
              <a:rPr lang="en-US" altLang="zh-CN" sz="2800" dirty="0"/>
              <a:t>ARPES technique</a:t>
            </a:r>
          </a:p>
          <a:p>
            <a:r>
              <a:rPr lang="en-US" altLang="zh-CN" sz="2800" dirty="0"/>
              <a:t>Weyl semimetal </a:t>
            </a:r>
            <a:r>
              <a:rPr lang="en-US" altLang="zh-CN" sz="2800" dirty="0" err="1"/>
              <a:t>TaAs</a:t>
            </a:r>
            <a:endParaRPr lang="en-US" altLang="zh-CN" sz="2800" dirty="0"/>
          </a:p>
          <a:p>
            <a:pPr lvl="1"/>
            <a:r>
              <a:rPr lang="en-US" altLang="zh-CN" sz="2400" dirty="0"/>
              <a:t>Theoretical prediction</a:t>
            </a:r>
          </a:p>
          <a:p>
            <a:pPr lvl="1"/>
            <a:r>
              <a:rPr lang="en-US" altLang="zh-CN" sz="2400" dirty="0"/>
              <a:t>ARPES results</a:t>
            </a:r>
          </a:p>
        </p:txBody>
      </p:sp>
      <p:sp>
        <p:nvSpPr>
          <p:cNvPr id="4" name="日期占位符 3"/>
          <p:cNvSpPr>
            <a:spLocks noGrp="1"/>
          </p:cNvSpPr>
          <p:nvPr>
            <p:ph type="dt" sz="half" idx="10"/>
          </p:nvPr>
        </p:nvSpPr>
        <p:spPr/>
        <p:txBody>
          <a:bodyPr/>
          <a:lstStyle/>
          <a:p>
            <a:fld id="{078D5932-15BD-4CC2-9402-632F57386E88}" type="datetime11">
              <a:rPr lang="zh-CN" altLang="en-US" smtClean="0"/>
              <a:t>13:29:11</a:t>
            </a:fld>
            <a:endParaRPr lang="zh-CN" altLang="en-US"/>
          </a:p>
        </p:txBody>
      </p:sp>
    </p:spTree>
    <p:extLst>
      <p:ext uri="{BB962C8B-B14F-4D97-AF65-F5344CB8AC3E}">
        <p14:creationId xmlns:p14="http://schemas.microsoft.com/office/powerpoint/2010/main" val="3303197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Theoretical prediction of Weyl semimetal </a:t>
            </a:r>
            <a:r>
              <a:rPr lang="en-US" altLang="zh-CN" dirty="0" err="1"/>
              <a:t>TaAs</a:t>
            </a:r>
            <a:endParaRPr lang="zh-CN" alt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159" y="1422481"/>
            <a:ext cx="8344646" cy="463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日期占位符 6"/>
          <p:cNvSpPr>
            <a:spLocks noGrp="1"/>
          </p:cNvSpPr>
          <p:nvPr>
            <p:ph type="dt" sz="half" idx="10"/>
          </p:nvPr>
        </p:nvSpPr>
        <p:spPr/>
        <p:txBody>
          <a:bodyPr/>
          <a:lstStyle/>
          <a:p>
            <a:fld id="{8CFDA09F-AF02-4AE3-89E9-0E2C26E1635A}" type="datetime11">
              <a:rPr lang="zh-CN" altLang="en-US" smtClean="0"/>
              <a:t>13:29:11</a:t>
            </a:fld>
            <a:endParaRPr lang="zh-CN" altLang="en-US"/>
          </a:p>
        </p:txBody>
      </p:sp>
    </p:spTree>
    <p:extLst>
      <p:ext uri="{BB962C8B-B14F-4D97-AF65-F5344CB8AC3E}">
        <p14:creationId xmlns:p14="http://schemas.microsoft.com/office/powerpoint/2010/main" val="2632488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Theoretical prediction of Weyl semimetal </a:t>
            </a:r>
            <a:r>
              <a:rPr lang="en-US" altLang="zh-CN" dirty="0" err="1"/>
              <a:t>TaAs</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31" y="1677115"/>
            <a:ext cx="8841600" cy="4232947"/>
          </a:xfrm>
          <a:prstGeom prst="rect">
            <a:avLst/>
          </a:prstGeom>
        </p:spPr>
      </p:pic>
      <p:sp>
        <p:nvSpPr>
          <p:cNvPr id="6" name="日期占位符 5"/>
          <p:cNvSpPr>
            <a:spLocks noGrp="1"/>
          </p:cNvSpPr>
          <p:nvPr>
            <p:ph type="dt" sz="half" idx="10"/>
          </p:nvPr>
        </p:nvSpPr>
        <p:spPr/>
        <p:txBody>
          <a:bodyPr/>
          <a:lstStyle/>
          <a:p>
            <a:fld id="{ECB05B44-5F2D-4BA7-BAB8-F4C6B8331110}" type="datetime11">
              <a:rPr lang="zh-CN" altLang="en-US" smtClean="0"/>
              <a:t>13:29:11</a:t>
            </a:fld>
            <a:endParaRPr lang="zh-CN" altLang="en-US"/>
          </a:p>
        </p:txBody>
      </p:sp>
    </p:spTree>
    <p:extLst>
      <p:ext uri="{BB962C8B-B14F-4D97-AF65-F5344CB8AC3E}">
        <p14:creationId xmlns:p14="http://schemas.microsoft.com/office/powerpoint/2010/main" val="661999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Outline</a:t>
            </a:r>
            <a:endParaRPr lang="zh-CN" altLang="en-US" dirty="0"/>
          </a:p>
        </p:txBody>
      </p:sp>
      <p:sp>
        <p:nvSpPr>
          <p:cNvPr id="3" name="内容占位符 2"/>
          <p:cNvSpPr>
            <a:spLocks noGrp="1"/>
          </p:cNvSpPr>
          <p:nvPr>
            <p:ph idx="1"/>
          </p:nvPr>
        </p:nvSpPr>
        <p:spPr/>
        <p:txBody>
          <a:bodyPr>
            <a:normAutofit/>
          </a:bodyPr>
          <a:lstStyle/>
          <a:p>
            <a:r>
              <a:rPr lang="en-US" altLang="zh-CN" sz="2800" dirty="0">
                <a:solidFill>
                  <a:schemeClr val="bg1">
                    <a:lumMod val="65000"/>
                  </a:schemeClr>
                </a:solidFill>
              </a:rPr>
              <a:t>Theory and DFT Results Part</a:t>
            </a:r>
          </a:p>
          <a:p>
            <a:r>
              <a:rPr lang="en-US" altLang="zh-CN" sz="2800" dirty="0">
                <a:solidFill>
                  <a:schemeClr val="bg1">
                    <a:lumMod val="65000"/>
                  </a:schemeClr>
                </a:solidFill>
              </a:rPr>
              <a:t>ARPES technique</a:t>
            </a:r>
          </a:p>
          <a:p>
            <a:r>
              <a:rPr lang="en-US" altLang="zh-CN" sz="2800" b="1" dirty="0"/>
              <a:t>Weyl semimetal </a:t>
            </a:r>
            <a:r>
              <a:rPr lang="en-US" altLang="zh-CN" sz="2800" b="1" dirty="0" err="1"/>
              <a:t>TaAs</a:t>
            </a:r>
            <a:endParaRPr lang="en-US" altLang="zh-CN" sz="2800" b="1" dirty="0"/>
          </a:p>
          <a:p>
            <a:pPr lvl="1"/>
            <a:r>
              <a:rPr lang="en-US" altLang="zh-CN" sz="2400" dirty="0">
                <a:solidFill>
                  <a:schemeClr val="bg1">
                    <a:lumMod val="65000"/>
                  </a:schemeClr>
                </a:solidFill>
              </a:rPr>
              <a:t>Theoretical prediction</a:t>
            </a:r>
          </a:p>
          <a:p>
            <a:pPr lvl="1"/>
            <a:r>
              <a:rPr lang="en-US" altLang="zh-CN" sz="2400" b="1" dirty="0"/>
              <a:t>ARPES results</a:t>
            </a:r>
          </a:p>
        </p:txBody>
      </p:sp>
      <p:sp>
        <p:nvSpPr>
          <p:cNvPr id="4" name="日期占位符 3"/>
          <p:cNvSpPr>
            <a:spLocks noGrp="1"/>
          </p:cNvSpPr>
          <p:nvPr>
            <p:ph type="dt" sz="half" idx="10"/>
          </p:nvPr>
        </p:nvSpPr>
        <p:spPr/>
        <p:txBody>
          <a:bodyPr/>
          <a:lstStyle/>
          <a:p>
            <a:fld id="{4B53B957-8EA1-4F29-9E84-B84FF3ED9D70}" type="datetime11">
              <a:rPr lang="zh-CN" altLang="en-US" smtClean="0"/>
              <a:t>13:29:11</a:t>
            </a:fld>
            <a:endParaRPr lang="zh-CN" altLang="en-US"/>
          </a:p>
        </p:txBody>
      </p:sp>
    </p:spTree>
    <p:extLst>
      <p:ext uri="{BB962C8B-B14F-4D97-AF65-F5344CB8AC3E}">
        <p14:creationId xmlns:p14="http://schemas.microsoft.com/office/powerpoint/2010/main" val="2813708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a:t>ARPES results of Weyl semimetal </a:t>
            </a:r>
            <a:r>
              <a:rPr lang="en-US" altLang="zh-CN" sz="2800" dirty="0" err="1"/>
              <a:t>TaAs</a:t>
            </a:r>
            <a:endParaRPr lang="zh-CN" altLang="en-US" sz="2800"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10" y="1981495"/>
            <a:ext cx="7996733" cy="2706119"/>
          </a:xfrm>
          <a:prstGeom prst="rect">
            <a:avLst/>
          </a:prstGeom>
        </p:spPr>
      </p:pic>
      <p:sp>
        <p:nvSpPr>
          <p:cNvPr id="6" name="TextBox 6"/>
          <p:cNvSpPr txBox="1"/>
          <p:nvPr/>
        </p:nvSpPr>
        <p:spPr>
          <a:xfrm>
            <a:off x="3476252" y="6288219"/>
            <a:ext cx="5541479" cy="338554"/>
          </a:xfrm>
          <a:prstGeom prst="rect">
            <a:avLst/>
          </a:prstGeom>
          <a:noFill/>
        </p:spPr>
        <p:txBody>
          <a:bodyPr wrap="square" rtlCol="0">
            <a:spAutoFit/>
          </a:bodyPr>
          <a:lstStyle/>
          <a:p>
            <a:r>
              <a:rPr lang="en-US" altLang="zh-CN" sz="1600" dirty="0">
                <a:latin typeface="Times New Roman" pitchFamily="18" charset="0"/>
                <a:cs typeface="Times New Roman" pitchFamily="18" charset="0"/>
              </a:rPr>
              <a:t>Z. H. </a:t>
            </a:r>
            <a:r>
              <a:rPr lang="en-US" altLang="zh-CN" sz="1600" dirty="0" err="1">
                <a:latin typeface="Times New Roman" pitchFamily="18" charset="0"/>
                <a:cs typeface="Times New Roman" pitchFamily="18" charset="0"/>
              </a:rPr>
              <a:t>Hasan</a:t>
            </a:r>
            <a:r>
              <a:rPr lang="en-US" altLang="zh-CN" sz="1600" dirty="0">
                <a:latin typeface="Times New Roman" pitchFamily="18" charset="0"/>
                <a:cs typeface="Times New Roman" pitchFamily="18" charset="0"/>
              </a:rPr>
              <a:t>. Science 349(6248): 613-617(2015). </a:t>
            </a:r>
            <a:r>
              <a:rPr lang="en-US" altLang="zh-CN" sz="1600" dirty="0">
                <a:solidFill>
                  <a:srgbClr val="000000"/>
                </a:solidFill>
              </a:rPr>
              <a:t>Citation: 232</a:t>
            </a:r>
            <a:endParaRPr lang="zh-CN" altLang="en-US" sz="1600" dirty="0">
              <a:latin typeface="Times New Roman" pitchFamily="18" charset="0"/>
              <a:cs typeface="Times New Roman" pitchFamily="18" charset="0"/>
            </a:endParaRPr>
          </a:p>
        </p:txBody>
      </p:sp>
      <p:sp>
        <p:nvSpPr>
          <p:cNvPr id="7" name="日期占位符 6"/>
          <p:cNvSpPr>
            <a:spLocks noGrp="1"/>
          </p:cNvSpPr>
          <p:nvPr>
            <p:ph type="dt" sz="half" idx="10"/>
          </p:nvPr>
        </p:nvSpPr>
        <p:spPr/>
        <p:txBody>
          <a:bodyPr/>
          <a:lstStyle/>
          <a:p>
            <a:fld id="{7BC2EFD6-E26E-416B-A6B2-2C42B166F9E6}" type="datetime11">
              <a:rPr lang="zh-CN" altLang="en-US" smtClean="0"/>
              <a:t>13:29:11</a:t>
            </a:fld>
            <a:endParaRPr lang="zh-CN" altLang="en-US"/>
          </a:p>
        </p:txBody>
      </p:sp>
    </p:spTree>
    <p:extLst>
      <p:ext uri="{BB962C8B-B14F-4D97-AF65-F5344CB8AC3E}">
        <p14:creationId xmlns:p14="http://schemas.microsoft.com/office/powerpoint/2010/main" val="2964193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2800" dirty="0"/>
              <a:t>ARPES results of Weyl semimetal </a:t>
            </a:r>
            <a:r>
              <a:rPr lang="en-US" altLang="zh-CN" sz="2800" dirty="0" err="1"/>
              <a:t>TaAs</a:t>
            </a:r>
            <a:endParaRPr lang="zh-CN" altLang="en-US" sz="2800" dirty="0"/>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33001"/>
          <a:stretch/>
        </p:blipFill>
        <p:spPr>
          <a:xfrm>
            <a:off x="1607377" y="1424809"/>
            <a:ext cx="6096706" cy="5272228"/>
          </a:xfrm>
          <a:prstGeom prst="rect">
            <a:avLst/>
          </a:prstGeom>
        </p:spPr>
      </p:pic>
      <p:sp>
        <p:nvSpPr>
          <p:cNvPr id="5" name="日期占位符 4"/>
          <p:cNvSpPr>
            <a:spLocks noGrp="1"/>
          </p:cNvSpPr>
          <p:nvPr>
            <p:ph type="dt" sz="half" idx="10"/>
          </p:nvPr>
        </p:nvSpPr>
        <p:spPr/>
        <p:txBody>
          <a:bodyPr/>
          <a:lstStyle/>
          <a:p>
            <a:fld id="{9CEE46FF-1647-4AA5-A88B-C9FEFA8039A8}" type="datetime11">
              <a:rPr lang="zh-CN" altLang="en-US" smtClean="0"/>
              <a:t>13:29:11</a:t>
            </a:fld>
            <a:endParaRPr lang="zh-CN" altLang="en-US"/>
          </a:p>
        </p:txBody>
      </p:sp>
    </p:spTree>
    <p:extLst>
      <p:ext uri="{BB962C8B-B14F-4D97-AF65-F5344CB8AC3E}">
        <p14:creationId xmlns:p14="http://schemas.microsoft.com/office/powerpoint/2010/main" val="1946071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a:t>ARPES results of Weyl semimetal </a:t>
            </a:r>
            <a:r>
              <a:rPr lang="en-US" altLang="zh-CN" sz="2800" dirty="0" err="1"/>
              <a:t>TaAs</a:t>
            </a:r>
            <a:endParaRPr lang="zh-CN" altLang="en-US" sz="2800"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724" y="1561502"/>
            <a:ext cx="7919597" cy="4171640"/>
          </a:xfrm>
          <a:prstGeom prst="rect">
            <a:avLst/>
          </a:prstGeom>
        </p:spPr>
      </p:pic>
      <p:sp>
        <p:nvSpPr>
          <p:cNvPr id="7" name="日期占位符 6"/>
          <p:cNvSpPr>
            <a:spLocks noGrp="1"/>
          </p:cNvSpPr>
          <p:nvPr>
            <p:ph type="dt" sz="half" idx="10"/>
          </p:nvPr>
        </p:nvSpPr>
        <p:spPr/>
        <p:txBody>
          <a:bodyPr/>
          <a:lstStyle/>
          <a:p>
            <a:fld id="{0099D85F-A1C2-4361-91EA-E8E1D07B5DAE}" type="datetime11">
              <a:rPr lang="zh-CN" altLang="en-US" smtClean="0"/>
              <a:t>13:29:11</a:t>
            </a:fld>
            <a:endParaRPr lang="zh-CN" altLang="en-US"/>
          </a:p>
        </p:txBody>
      </p:sp>
    </p:spTree>
    <p:extLst>
      <p:ext uri="{BB962C8B-B14F-4D97-AF65-F5344CB8AC3E}">
        <p14:creationId xmlns:p14="http://schemas.microsoft.com/office/powerpoint/2010/main" val="3320976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a:t>ARPES results of Weyl semimetal </a:t>
            </a:r>
            <a:r>
              <a:rPr lang="en-US" altLang="zh-CN" sz="2800" dirty="0" err="1"/>
              <a:t>TaAs</a:t>
            </a:r>
            <a:endParaRPr lang="zh-CN" altLang="en-US" sz="2800"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36" y="1325479"/>
            <a:ext cx="7465165" cy="2811946"/>
          </a:xfrm>
          <a:prstGeom prst="rect">
            <a:avLst/>
          </a:prstGeom>
        </p:spPr>
      </p:pic>
      <p:sp>
        <p:nvSpPr>
          <p:cNvPr id="8" name="日期占位符 7"/>
          <p:cNvSpPr>
            <a:spLocks noGrp="1"/>
          </p:cNvSpPr>
          <p:nvPr>
            <p:ph type="dt" sz="half" idx="10"/>
          </p:nvPr>
        </p:nvSpPr>
        <p:spPr/>
        <p:txBody>
          <a:bodyPr/>
          <a:lstStyle/>
          <a:p>
            <a:fld id="{53BD9F64-655C-4E14-B08D-CE96FABF7C08}" type="datetime11">
              <a:rPr lang="zh-CN" altLang="en-US" smtClean="0"/>
              <a:t>13:29:11</a:t>
            </a:fld>
            <a:endParaRPr lang="zh-CN" altLang="en-US"/>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339" y="4137425"/>
            <a:ext cx="7220958" cy="2638793"/>
          </a:xfrm>
          <a:prstGeom prst="rect">
            <a:avLst/>
          </a:prstGeom>
        </p:spPr>
      </p:pic>
    </p:spTree>
    <p:extLst>
      <p:ext uri="{BB962C8B-B14F-4D97-AF65-F5344CB8AC3E}">
        <p14:creationId xmlns:p14="http://schemas.microsoft.com/office/powerpoint/2010/main" val="2675848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1416897" y="1986456"/>
            <a:ext cx="6591985" cy="2724845"/>
          </a:xfrm>
        </p:spPr>
        <p:txBody>
          <a:bodyPr anchor="ctr">
            <a:normAutofit/>
          </a:bodyPr>
          <a:lstStyle/>
          <a:p>
            <a:pPr algn="ctr"/>
            <a:r>
              <a:rPr lang="en-US" altLang="zh-CN" sz="8800" dirty="0"/>
              <a:t>Thank You</a:t>
            </a:r>
            <a:endParaRPr lang="zh-CN" altLang="en-US" sz="8800" dirty="0"/>
          </a:p>
        </p:txBody>
      </p:sp>
      <p:sp>
        <p:nvSpPr>
          <p:cNvPr id="2" name="日期占位符 1"/>
          <p:cNvSpPr>
            <a:spLocks noGrp="1"/>
          </p:cNvSpPr>
          <p:nvPr>
            <p:ph type="dt" sz="half" idx="10"/>
          </p:nvPr>
        </p:nvSpPr>
        <p:spPr/>
        <p:txBody>
          <a:bodyPr/>
          <a:lstStyle/>
          <a:p>
            <a:fld id="{A16C92C0-80D7-459F-B19C-851298153CE8}" type="datetime11">
              <a:rPr lang="zh-CN" altLang="en-US" smtClean="0"/>
              <a:t>13:29:11</a:t>
            </a:fld>
            <a:endParaRPr lang="zh-CN" altLang="en-US"/>
          </a:p>
        </p:txBody>
      </p:sp>
    </p:spTree>
    <p:extLst>
      <p:ext uri="{BB962C8B-B14F-4D97-AF65-F5344CB8AC3E}">
        <p14:creationId xmlns:p14="http://schemas.microsoft.com/office/powerpoint/2010/main" val="56195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Outline</a:t>
            </a:r>
            <a:endParaRPr lang="zh-CN" altLang="en-US" dirty="0"/>
          </a:p>
        </p:txBody>
      </p:sp>
      <p:sp>
        <p:nvSpPr>
          <p:cNvPr id="6" name="内容占位符 2"/>
          <p:cNvSpPr>
            <a:spLocks noGrp="1"/>
          </p:cNvSpPr>
          <p:nvPr>
            <p:ph idx="1"/>
          </p:nvPr>
        </p:nvSpPr>
        <p:spPr>
          <a:xfrm>
            <a:off x="1358415" y="1596788"/>
            <a:ext cx="7175986" cy="4314434"/>
          </a:xfrm>
        </p:spPr>
        <p:txBody>
          <a:bodyPr>
            <a:normAutofit/>
          </a:bodyPr>
          <a:lstStyle/>
          <a:p>
            <a:r>
              <a:rPr lang="en-US" altLang="zh-CN" sz="2800" b="1" dirty="0"/>
              <a:t>Theory and DFT Results Part</a:t>
            </a:r>
          </a:p>
          <a:p>
            <a:r>
              <a:rPr lang="en-US" altLang="zh-CN" sz="2800" dirty="0">
                <a:solidFill>
                  <a:schemeClr val="bg1">
                    <a:lumMod val="65000"/>
                  </a:schemeClr>
                </a:solidFill>
              </a:rPr>
              <a:t>ARPES technique</a:t>
            </a:r>
          </a:p>
          <a:p>
            <a:r>
              <a:rPr lang="en-US" altLang="zh-CN" sz="2800" dirty="0">
                <a:solidFill>
                  <a:schemeClr val="bg1">
                    <a:lumMod val="65000"/>
                  </a:schemeClr>
                </a:solidFill>
              </a:rPr>
              <a:t>Weyl semimetal </a:t>
            </a:r>
            <a:r>
              <a:rPr lang="en-US" altLang="zh-CN" sz="2800" dirty="0" err="1">
                <a:solidFill>
                  <a:schemeClr val="bg1">
                    <a:lumMod val="65000"/>
                  </a:schemeClr>
                </a:solidFill>
              </a:rPr>
              <a:t>TaAs</a:t>
            </a:r>
            <a:endParaRPr lang="en-US" altLang="zh-CN" sz="2800" dirty="0">
              <a:solidFill>
                <a:schemeClr val="bg1">
                  <a:lumMod val="65000"/>
                </a:schemeClr>
              </a:solidFill>
            </a:endParaRPr>
          </a:p>
          <a:p>
            <a:pPr lvl="1"/>
            <a:r>
              <a:rPr lang="en-US" altLang="zh-CN" sz="2400" dirty="0">
                <a:solidFill>
                  <a:schemeClr val="bg1">
                    <a:lumMod val="65000"/>
                  </a:schemeClr>
                </a:solidFill>
              </a:rPr>
              <a:t>Theoretical prediction</a:t>
            </a:r>
          </a:p>
          <a:p>
            <a:pPr lvl="1"/>
            <a:r>
              <a:rPr lang="en-US" altLang="zh-CN" sz="2400" dirty="0">
                <a:solidFill>
                  <a:schemeClr val="bg1">
                    <a:lumMod val="65000"/>
                  </a:schemeClr>
                </a:solidFill>
              </a:rPr>
              <a:t>ARPES results</a:t>
            </a:r>
          </a:p>
        </p:txBody>
      </p:sp>
      <p:sp>
        <p:nvSpPr>
          <p:cNvPr id="7" name="日期占位符 6"/>
          <p:cNvSpPr>
            <a:spLocks noGrp="1"/>
          </p:cNvSpPr>
          <p:nvPr>
            <p:ph type="dt" sz="half" idx="10"/>
          </p:nvPr>
        </p:nvSpPr>
        <p:spPr/>
        <p:txBody>
          <a:bodyPr/>
          <a:lstStyle/>
          <a:p>
            <a:fld id="{F7EB512C-74CE-4E20-BECC-A738A8CBDD68}" type="datetime11">
              <a:rPr lang="zh-CN" altLang="en-US" smtClean="0"/>
              <a:t>13:29:11</a:t>
            </a:fld>
            <a:endParaRPr lang="zh-CN" altLang="en-US"/>
          </a:p>
        </p:txBody>
      </p:sp>
    </p:spTree>
    <p:extLst>
      <p:ext uri="{BB962C8B-B14F-4D97-AF65-F5344CB8AC3E}">
        <p14:creationId xmlns:p14="http://schemas.microsoft.com/office/powerpoint/2010/main" val="243746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70" y="1508562"/>
            <a:ext cx="8172286" cy="4490456"/>
          </a:xfrm>
          <a:prstGeom prst="rect">
            <a:avLst/>
          </a:prstGeom>
        </p:spPr>
      </p:pic>
      <p:sp>
        <p:nvSpPr>
          <p:cNvPr id="5" name="标题 4"/>
          <p:cNvSpPr>
            <a:spLocks noGrp="1"/>
          </p:cNvSpPr>
          <p:nvPr>
            <p:ph type="title"/>
          </p:nvPr>
        </p:nvSpPr>
        <p:spPr/>
        <p:txBody>
          <a:bodyPr>
            <a:normAutofit/>
          </a:bodyPr>
          <a:lstStyle/>
          <a:p>
            <a:r>
              <a:rPr lang="en-US" altLang="zh-CN" dirty="0"/>
              <a:t>Moore's law</a:t>
            </a:r>
            <a:endParaRPr lang="zh-CN" altLang="en-US" dirty="0"/>
          </a:p>
        </p:txBody>
      </p:sp>
      <p:sp>
        <p:nvSpPr>
          <p:cNvPr id="2" name="日期占位符 1"/>
          <p:cNvSpPr>
            <a:spLocks noGrp="1"/>
          </p:cNvSpPr>
          <p:nvPr>
            <p:ph type="dt" sz="half" idx="10"/>
          </p:nvPr>
        </p:nvSpPr>
        <p:spPr/>
        <p:txBody>
          <a:bodyPr/>
          <a:lstStyle/>
          <a:p>
            <a:fld id="{0C2E5310-5452-45E1-B41E-E7503037E0DE}" type="datetime11">
              <a:rPr lang="zh-CN" altLang="en-US" smtClean="0"/>
              <a:t>13:29:11</a:t>
            </a:fld>
            <a:endParaRPr lang="zh-CN" altLang="en-US"/>
          </a:p>
        </p:txBody>
      </p:sp>
    </p:spTree>
    <p:extLst>
      <p:ext uri="{BB962C8B-B14F-4D97-AF65-F5344CB8AC3E}">
        <p14:creationId xmlns:p14="http://schemas.microsoft.com/office/powerpoint/2010/main" val="1941410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97758" y="4702637"/>
            <a:ext cx="3371885" cy="369332"/>
          </a:xfrm>
          <a:prstGeom prst="rect">
            <a:avLst/>
          </a:prstGeom>
          <a:noFill/>
        </p:spPr>
        <p:txBody>
          <a:bodyPr wrap="none" rtlCol="0">
            <a:spAutoFit/>
          </a:bodyPr>
          <a:lstStyle/>
          <a:p>
            <a:r>
              <a:rPr lang="en-US" altLang="zh-CN" dirty="0">
                <a:latin typeface="Microsoft YaHei UI" panose="020B0503020204020204" pitchFamily="34" charset="-122"/>
                <a:ea typeface="Microsoft YaHei UI" panose="020B0503020204020204" pitchFamily="34" charset="-122"/>
              </a:rPr>
              <a:t>Traffic jam inside clips today </a:t>
            </a:r>
            <a:endParaRPr lang="zh-CN" altLang="en-US" dirty="0">
              <a:latin typeface="Microsoft YaHei UI" panose="020B0503020204020204" pitchFamily="34" charset="-122"/>
              <a:ea typeface="Microsoft YaHei UI" panose="020B0503020204020204" pitchFamily="34" charset="-122"/>
            </a:endParaRPr>
          </a:p>
        </p:txBody>
      </p:sp>
      <p:grpSp>
        <p:nvGrpSpPr>
          <p:cNvPr id="7" name="组合 6"/>
          <p:cNvGrpSpPr/>
          <p:nvPr/>
        </p:nvGrpSpPr>
        <p:grpSpPr>
          <a:xfrm>
            <a:off x="997758" y="2050569"/>
            <a:ext cx="7789455" cy="2451444"/>
            <a:chOff x="1046208" y="1087395"/>
            <a:chExt cx="10385941" cy="3268592"/>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208" y="1087395"/>
              <a:ext cx="5810830" cy="3268592"/>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4026" y="1087395"/>
              <a:ext cx="4358123" cy="3268592"/>
            </a:xfrm>
            <a:prstGeom prst="rect">
              <a:avLst/>
            </a:prstGeom>
          </p:spPr>
        </p:pic>
      </p:grpSp>
      <p:sp>
        <p:nvSpPr>
          <p:cNvPr id="6" name="文本框 5"/>
          <p:cNvSpPr txBox="1"/>
          <p:nvPr/>
        </p:nvSpPr>
        <p:spPr>
          <a:xfrm>
            <a:off x="5112327" y="4702637"/>
            <a:ext cx="3934691" cy="369332"/>
          </a:xfrm>
          <a:prstGeom prst="rect">
            <a:avLst/>
          </a:prstGeom>
          <a:noFill/>
        </p:spPr>
        <p:txBody>
          <a:bodyPr wrap="square" rtlCol="0">
            <a:spAutoFit/>
          </a:bodyPr>
          <a:lstStyle/>
          <a:p>
            <a:r>
              <a:rPr lang="en-US" altLang="zh-CN" dirty="0">
                <a:latin typeface="Microsoft YaHei UI" panose="020B0503020204020204" pitchFamily="34" charset="-122"/>
                <a:ea typeface="Microsoft YaHei UI" panose="020B0503020204020204" pitchFamily="34" charset="-122"/>
              </a:rPr>
              <a:t>Information highway in the future </a:t>
            </a:r>
            <a:endParaRPr lang="zh-CN" altLang="en-US" dirty="0">
              <a:latin typeface="Microsoft YaHei UI" panose="020B0503020204020204" pitchFamily="34" charset="-122"/>
              <a:ea typeface="Microsoft YaHei UI" panose="020B0503020204020204" pitchFamily="34" charset="-122"/>
            </a:endParaRPr>
          </a:p>
        </p:txBody>
      </p:sp>
      <p:sp>
        <p:nvSpPr>
          <p:cNvPr id="8" name="文本框 7"/>
          <p:cNvSpPr txBox="1"/>
          <p:nvPr/>
        </p:nvSpPr>
        <p:spPr>
          <a:xfrm>
            <a:off x="4086567" y="5333383"/>
            <a:ext cx="4700646" cy="400110"/>
          </a:xfrm>
          <a:prstGeom prst="rect">
            <a:avLst/>
          </a:prstGeom>
          <a:noFill/>
        </p:spPr>
        <p:txBody>
          <a:bodyPr wrap="none" rtlCol="0">
            <a:spAutoFit/>
          </a:bodyPr>
          <a:lstStyle/>
          <a:p>
            <a:r>
              <a:rPr lang="en-US" altLang="zh-CN" sz="2000" b="1" dirty="0">
                <a:solidFill>
                  <a:schemeClr val="accent5"/>
                </a:solidFill>
                <a:latin typeface="Microsoft YaHei UI" panose="020B0503020204020204" pitchFamily="34" charset="-122"/>
                <a:ea typeface="Microsoft YaHei UI" panose="020B0503020204020204" pitchFamily="34" charset="-122"/>
              </a:rPr>
              <a:t>Human need new kind of materials</a:t>
            </a:r>
            <a:endParaRPr lang="zh-CN" altLang="en-US" sz="2000" b="1" dirty="0">
              <a:solidFill>
                <a:schemeClr val="accent5"/>
              </a:solidFill>
              <a:latin typeface="Microsoft YaHei UI" panose="020B0503020204020204" pitchFamily="34" charset="-122"/>
              <a:ea typeface="Microsoft YaHei UI" panose="020B0503020204020204" pitchFamily="34" charset="-122"/>
            </a:endParaRPr>
          </a:p>
        </p:txBody>
      </p:sp>
      <p:sp>
        <p:nvSpPr>
          <p:cNvPr id="9" name="标题 8"/>
          <p:cNvSpPr>
            <a:spLocks noGrp="1"/>
          </p:cNvSpPr>
          <p:nvPr>
            <p:ph type="title"/>
          </p:nvPr>
        </p:nvSpPr>
        <p:spPr/>
        <p:txBody>
          <a:bodyPr>
            <a:normAutofit/>
          </a:bodyPr>
          <a:lstStyle/>
          <a:p>
            <a:r>
              <a:rPr lang="en-US" altLang="zh-CN" dirty="0"/>
              <a:t>But it is breaking……….</a:t>
            </a:r>
            <a:endParaRPr lang="zh-CN" altLang="en-US" dirty="0"/>
          </a:p>
        </p:txBody>
      </p:sp>
      <p:sp>
        <p:nvSpPr>
          <p:cNvPr id="2" name="日期占位符 1"/>
          <p:cNvSpPr>
            <a:spLocks noGrp="1"/>
          </p:cNvSpPr>
          <p:nvPr>
            <p:ph type="dt" sz="half" idx="10"/>
          </p:nvPr>
        </p:nvSpPr>
        <p:spPr/>
        <p:txBody>
          <a:bodyPr/>
          <a:lstStyle/>
          <a:p>
            <a:fld id="{D7D21570-B232-4E53-8E5B-BECFC6782B4F}" type="datetime11">
              <a:rPr lang="zh-CN" altLang="en-US" smtClean="0"/>
              <a:t>13:29:11</a:t>
            </a:fld>
            <a:endParaRPr lang="zh-CN" altLang="en-US"/>
          </a:p>
        </p:txBody>
      </p:sp>
    </p:spTree>
    <p:extLst>
      <p:ext uri="{BB962C8B-B14F-4D97-AF65-F5344CB8AC3E}">
        <p14:creationId xmlns:p14="http://schemas.microsoft.com/office/powerpoint/2010/main" val="197023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74674" y="2341657"/>
            <a:ext cx="8794654" cy="2160000"/>
            <a:chOff x="131369" y="1979209"/>
            <a:chExt cx="11726205" cy="288000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69" y="1979209"/>
              <a:ext cx="6483808" cy="2880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4068" y="1979209"/>
              <a:ext cx="4633506" cy="2880000"/>
            </a:xfrm>
            <a:prstGeom prst="rect">
              <a:avLst/>
            </a:prstGeom>
          </p:spPr>
        </p:pic>
      </p:grpSp>
      <p:sp>
        <p:nvSpPr>
          <p:cNvPr id="7" name="文本框 6"/>
          <p:cNvSpPr txBox="1"/>
          <p:nvPr/>
        </p:nvSpPr>
        <p:spPr>
          <a:xfrm>
            <a:off x="1250246" y="4733901"/>
            <a:ext cx="7284155" cy="707886"/>
          </a:xfrm>
          <a:prstGeom prst="rect">
            <a:avLst/>
          </a:prstGeom>
          <a:noFill/>
        </p:spPr>
        <p:txBody>
          <a:bodyPr wrap="square" rtlCol="0">
            <a:spAutoFit/>
          </a:bodyPr>
          <a:lstStyle/>
          <a:p>
            <a:r>
              <a:rPr lang="en-US" altLang="zh-CN" sz="2000" dirty="0">
                <a:latin typeface="Microsoft YaHei UI" panose="020B0503020204020204" pitchFamily="34" charset="-122"/>
                <a:ea typeface="Microsoft YaHei UI" panose="020B0503020204020204" pitchFamily="34" charset="-122"/>
              </a:rPr>
              <a:t>We will not talk about semiconductors here, </a:t>
            </a:r>
          </a:p>
          <a:p>
            <a:r>
              <a:rPr lang="en-US" altLang="zh-CN" sz="2000" dirty="0">
                <a:latin typeface="Microsoft YaHei UI" panose="020B0503020204020204" pitchFamily="34" charset="-122"/>
                <a:ea typeface="Microsoft YaHei UI" panose="020B0503020204020204" pitchFamily="34" charset="-122"/>
              </a:rPr>
              <a:t>because they have similar band structures with insulators</a:t>
            </a:r>
            <a:endParaRPr lang="zh-CN" altLang="en-US" sz="2000" dirty="0">
              <a:latin typeface="Microsoft YaHei UI" panose="020B0503020204020204" pitchFamily="34" charset="-122"/>
              <a:ea typeface="Microsoft YaHei UI" panose="020B0503020204020204" pitchFamily="34" charset="-122"/>
            </a:endParaRPr>
          </a:p>
        </p:txBody>
      </p:sp>
      <p:sp>
        <p:nvSpPr>
          <p:cNvPr id="2" name="标题 1"/>
          <p:cNvSpPr>
            <a:spLocks noGrp="1"/>
          </p:cNvSpPr>
          <p:nvPr>
            <p:ph type="title"/>
          </p:nvPr>
        </p:nvSpPr>
        <p:spPr/>
        <p:txBody>
          <a:bodyPr>
            <a:normAutofit/>
          </a:bodyPr>
          <a:lstStyle/>
          <a:p>
            <a:r>
              <a:rPr lang="en-US" altLang="zh-CN" sz="2400" dirty="0"/>
              <a:t>Types of materials from traditional solid theory</a:t>
            </a:r>
            <a:endParaRPr lang="zh-CN" altLang="en-US" sz="2400" dirty="0"/>
          </a:p>
        </p:txBody>
      </p:sp>
      <p:sp>
        <p:nvSpPr>
          <p:cNvPr id="3" name="日期占位符 2"/>
          <p:cNvSpPr>
            <a:spLocks noGrp="1"/>
          </p:cNvSpPr>
          <p:nvPr>
            <p:ph type="dt" sz="half" idx="10"/>
          </p:nvPr>
        </p:nvSpPr>
        <p:spPr/>
        <p:txBody>
          <a:bodyPr/>
          <a:lstStyle/>
          <a:p>
            <a:fld id="{BCF4FC88-3434-4690-ADAD-199CD2AD1ECE}" type="datetime11">
              <a:rPr lang="zh-CN" altLang="en-US" smtClean="0"/>
              <a:t>13:29:11</a:t>
            </a:fld>
            <a:endParaRPr lang="zh-CN" altLang="en-US" dirty="0"/>
          </a:p>
        </p:txBody>
      </p:sp>
    </p:spTree>
    <p:extLst>
      <p:ext uri="{BB962C8B-B14F-4D97-AF65-F5344CB8AC3E}">
        <p14:creationId xmlns:p14="http://schemas.microsoft.com/office/powerpoint/2010/main" val="2803936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173" y="2075163"/>
            <a:ext cx="2892857" cy="1620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030" y="2075163"/>
            <a:ext cx="4661870" cy="162000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172" y="3695163"/>
            <a:ext cx="1669091" cy="2160000"/>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1900" y="3744591"/>
            <a:ext cx="3240000" cy="2160000"/>
          </a:xfrm>
          <a:prstGeom prst="rect">
            <a:avLst/>
          </a:prstGeom>
        </p:spPr>
      </p:pic>
      <p:sp>
        <p:nvSpPr>
          <p:cNvPr id="8" name="文本框 7"/>
          <p:cNvSpPr txBox="1"/>
          <p:nvPr/>
        </p:nvSpPr>
        <p:spPr>
          <a:xfrm>
            <a:off x="2179791" y="4830415"/>
            <a:ext cx="2757165" cy="923330"/>
          </a:xfrm>
          <a:prstGeom prst="rect">
            <a:avLst/>
          </a:prstGeom>
          <a:noFill/>
        </p:spPr>
        <p:txBody>
          <a:bodyPr wrap="none" rtlCol="0">
            <a:spAutoFit/>
          </a:bodyPr>
          <a:lstStyle/>
          <a:p>
            <a:r>
              <a:rPr lang="en-US" altLang="zh-CN" sz="1350" dirty="0">
                <a:latin typeface="Microsoft YaHei UI" panose="020B0503020204020204" pitchFamily="34" charset="-122"/>
                <a:ea typeface="Microsoft YaHei UI" panose="020B0503020204020204" pitchFamily="34" charset="-122"/>
              </a:rPr>
              <a:t>Four-fold degenerate at each K</a:t>
            </a:r>
          </a:p>
          <a:p>
            <a:r>
              <a:rPr lang="en-US" altLang="zh-CN" sz="1350" dirty="0">
                <a:latin typeface="Microsoft YaHei UI" panose="020B0503020204020204" pitchFamily="34" charset="-122"/>
                <a:ea typeface="Microsoft YaHei UI" panose="020B0503020204020204" pitchFamily="34" charset="-122"/>
              </a:rPr>
              <a:t>Valley. Can we break it??? </a:t>
            </a:r>
          </a:p>
          <a:p>
            <a:r>
              <a:rPr lang="en-US" altLang="zh-CN" sz="1350" dirty="0">
                <a:latin typeface="Microsoft YaHei UI" panose="020B0503020204020204" pitchFamily="34" charset="-122"/>
                <a:ea typeface="Microsoft YaHei UI" panose="020B0503020204020204" pitchFamily="34" charset="-122"/>
              </a:rPr>
              <a:t>Move to 3D …… </a:t>
            </a:r>
          </a:p>
          <a:p>
            <a:r>
              <a:rPr lang="en-US" altLang="zh-CN" sz="1350" dirty="0">
                <a:latin typeface="Microsoft YaHei UI" panose="020B0503020204020204" pitchFamily="34" charset="-122"/>
                <a:ea typeface="Microsoft YaHei UI" panose="020B0503020204020204" pitchFamily="34" charset="-122"/>
              </a:rPr>
              <a:t>and maybe low degenerate </a:t>
            </a:r>
            <a:endParaRPr lang="zh-CN" altLang="en-US" sz="1350" dirty="0">
              <a:latin typeface="Microsoft YaHei UI" panose="020B0503020204020204" pitchFamily="34" charset="-122"/>
              <a:ea typeface="Microsoft YaHei UI" panose="020B0503020204020204" pitchFamily="34" charset="-122"/>
            </a:endParaRPr>
          </a:p>
        </p:txBody>
      </p:sp>
      <p:sp>
        <p:nvSpPr>
          <p:cNvPr id="2" name="标题 1"/>
          <p:cNvSpPr>
            <a:spLocks noGrp="1"/>
          </p:cNvSpPr>
          <p:nvPr>
            <p:ph type="title"/>
          </p:nvPr>
        </p:nvSpPr>
        <p:spPr>
          <a:xfrm>
            <a:off x="1607376" y="136478"/>
            <a:ext cx="7020429" cy="1082721"/>
          </a:xfrm>
        </p:spPr>
        <p:txBody>
          <a:bodyPr>
            <a:normAutofit/>
          </a:bodyPr>
          <a:lstStyle/>
          <a:p>
            <a:r>
              <a:rPr lang="en-US" altLang="zh-CN" sz="2400" dirty="0"/>
              <a:t>Graphene-2D massless Dirac fermion material </a:t>
            </a:r>
            <a:endParaRPr lang="zh-CN" altLang="en-US" sz="2400" dirty="0"/>
          </a:p>
        </p:txBody>
      </p:sp>
      <p:sp>
        <p:nvSpPr>
          <p:cNvPr id="3" name="日期占位符 2"/>
          <p:cNvSpPr>
            <a:spLocks noGrp="1"/>
          </p:cNvSpPr>
          <p:nvPr>
            <p:ph type="dt" sz="half" idx="10"/>
          </p:nvPr>
        </p:nvSpPr>
        <p:spPr/>
        <p:txBody>
          <a:bodyPr/>
          <a:lstStyle/>
          <a:p>
            <a:fld id="{351C06A9-3FC2-4B83-9D29-2A625C477C22}" type="datetime11">
              <a:rPr lang="zh-CN" altLang="en-US" smtClean="0"/>
              <a:t>13:34:23</a:t>
            </a:fld>
            <a:endParaRPr lang="zh-CN" altLang="en-US"/>
          </a:p>
        </p:txBody>
      </p:sp>
    </p:spTree>
    <p:extLst>
      <p:ext uri="{BB962C8B-B14F-4D97-AF65-F5344CB8AC3E}">
        <p14:creationId xmlns:p14="http://schemas.microsoft.com/office/powerpoint/2010/main" val="3625591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60034" y="2598965"/>
            <a:ext cx="7962578" cy="1900503"/>
            <a:chOff x="447026" y="1901319"/>
            <a:chExt cx="10616771" cy="2534004"/>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26" y="1901319"/>
              <a:ext cx="7459116" cy="2534004"/>
            </a:xfrm>
            <a:prstGeom prst="rect">
              <a:avLst/>
            </a:prstGeom>
          </p:spPr>
        </p:pic>
        <p:pic>
          <p:nvPicPr>
            <p:cNvPr id="9" name="图片 8"/>
            <p:cNvPicPr>
              <a:picLocks noChangeAspect="1"/>
            </p:cNvPicPr>
            <p:nvPr/>
          </p:nvPicPr>
          <p:blipFill>
            <a:blip r:embed="rId5"/>
            <a:stretch>
              <a:fillRect/>
            </a:stretch>
          </p:blipFill>
          <p:spPr>
            <a:xfrm>
              <a:off x="8272972" y="1901319"/>
              <a:ext cx="2790825" cy="1609725"/>
            </a:xfrm>
            <a:prstGeom prst="rect">
              <a:avLst/>
            </a:prstGeom>
          </p:spPr>
        </p:pic>
      </p:grpSp>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594" y="4738695"/>
            <a:ext cx="2641304" cy="1620000"/>
          </a:xfrm>
          <a:prstGeom prst="rect">
            <a:avLst/>
          </a:prstGeom>
        </p:spPr>
      </p:pic>
      <p:sp>
        <p:nvSpPr>
          <p:cNvPr id="12" name="文本框 11"/>
          <p:cNvSpPr txBox="1"/>
          <p:nvPr/>
        </p:nvSpPr>
        <p:spPr>
          <a:xfrm>
            <a:off x="3878963" y="5065770"/>
            <a:ext cx="3813352" cy="323165"/>
          </a:xfrm>
          <a:prstGeom prst="rect">
            <a:avLst/>
          </a:prstGeom>
          <a:noFill/>
        </p:spPr>
        <p:txBody>
          <a:bodyPr wrap="none" rtlCol="0">
            <a:spAutoFit/>
          </a:bodyPr>
          <a:lstStyle/>
          <a:p>
            <a:r>
              <a:rPr lang="en-US" altLang="zh-CN" sz="1500" dirty="0">
                <a:latin typeface="Microsoft YaHei UI" panose="020B0503020204020204" pitchFamily="34" charset="-122"/>
                <a:ea typeface="Microsoft YaHei UI" panose="020B0503020204020204" pitchFamily="34" charset="-122"/>
              </a:rPr>
              <a:t>Only one chirality, can we go further???</a:t>
            </a:r>
            <a:endParaRPr lang="zh-CN" altLang="en-US" sz="1500" dirty="0">
              <a:latin typeface="Microsoft YaHei UI" panose="020B0503020204020204" pitchFamily="34" charset="-122"/>
              <a:ea typeface="Microsoft YaHei UI" panose="020B0503020204020204" pitchFamily="34" charset="-122"/>
            </a:endParaRPr>
          </a:p>
        </p:txBody>
      </p:sp>
      <p:graphicFrame>
        <p:nvGraphicFramePr>
          <p:cNvPr id="13" name="对象 12"/>
          <p:cNvGraphicFramePr>
            <a:graphicFrameLocks noChangeAspect="1"/>
          </p:cNvGraphicFramePr>
          <p:nvPr>
            <p:extLst>
              <p:ext uri="{D42A27DB-BD31-4B8C-83A1-F6EECF244321}">
                <p14:modId xmlns:p14="http://schemas.microsoft.com/office/powerpoint/2010/main" val="1526384705"/>
              </p:ext>
            </p:extLst>
          </p:nvPr>
        </p:nvGraphicFramePr>
        <p:xfrm>
          <a:off x="3934569" y="5466193"/>
          <a:ext cx="778025" cy="389012"/>
        </p:xfrm>
        <a:graphic>
          <a:graphicData uri="http://schemas.openxmlformats.org/presentationml/2006/ole">
            <mc:AlternateContent xmlns:mc="http://schemas.openxmlformats.org/markup-compatibility/2006">
              <mc:Choice xmlns:v="urn:schemas-microsoft-com:vml" Requires="v">
                <p:oleObj spid="_x0000_s1072" name="Equation" r:id="rId7" imgW="330120" imgH="164880" progId="Equation.DSMT4">
                  <p:embed/>
                </p:oleObj>
              </mc:Choice>
              <mc:Fallback>
                <p:oleObj name="Equation" r:id="rId7" imgW="330120" imgH="164880" progId="Equation.DSMT4">
                  <p:embed/>
                  <p:pic>
                    <p:nvPicPr>
                      <p:cNvPr id="13" name="对象 12"/>
                      <p:cNvPicPr/>
                      <p:nvPr/>
                    </p:nvPicPr>
                    <p:blipFill>
                      <a:blip r:embed="rId8"/>
                      <a:stretch>
                        <a:fillRect/>
                      </a:stretch>
                    </p:blipFill>
                    <p:spPr>
                      <a:xfrm>
                        <a:off x="3934569" y="5466193"/>
                        <a:ext cx="778025" cy="389012"/>
                      </a:xfrm>
                      <a:prstGeom prst="rect">
                        <a:avLst/>
                      </a:prstGeom>
                    </p:spPr>
                  </p:pic>
                </p:oleObj>
              </mc:Fallback>
            </mc:AlternateContent>
          </a:graphicData>
        </a:graphic>
      </p:graphicFrame>
      <p:pic>
        <p:nvPicPr>
          <p:cNvPr id="14" name="图片 13"/>
          <p:cNvPicPr>
            <a:picLocks noChangeAspect="1"/>
          </p:cNvPicPr>
          <p:nvPr/>
        </p:nvPicPr>
        <p:blipFill>
          <a:blip r:embed="rId9"/>
          <a:stretch>
            <a:fillRect/>
          </a:stretch>
        </p:blipFill>
        <p:spPr>
          <a:xfrm>
            <a:off x="6527136" y="1362241"/>
            <a:ext cx="2330357" cy="810000"/>
          </a:xfrm>
          <a:prstGeom prst="rect">
            <a:avLst/>
          </a:prstGeom>
        </p:spPr>
      </p:pic>
      <p:sp>
        <p:nvSpPr>
          <p:cNvPr id="2" name="标题 1"/>
          <p:cNvSpPr>
            <a:spLocks noGrp="1"/>
          </p:cNvSpPr>
          <p:nvPr>
            <p:ph type="title"/>
          </p:nvPr>
        </p:nvSpPr>
        <p:spPr/>
        <p:txBody>
          <a:bodyPr>
            <a:normAutofit/>
          </a:bodyPr>
          <a:lstStyle/>
          <a:p>
            <a:r>
              <a:rPr lang="en-US" altLang="zh-CN" sz="2400" dirty="0"/>
              <a:t>TI may be a good candidate for 3D materials </a:t>
            </a:r>
            <a:endParaRPr lang="zh-CN" altLang="en-US" sz="2400" dirty="0"/>
          </a:p>
        </p:txBody>
      </p:sp>
      <p:pic>
        <p:nvPicPr>
          <p:cNvPr id="7"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50494" y="1362241"/>
            <a:ext cx="1134000" cy="1080000"/>
          </a:xfrm>
          <a:prstGeom prst="rect">
            <a:avLst/>
          </a:prstGeom>
        </p:spPr>
      </p:pic>
      <p:sp>
        <p:nvSpPr>
          <p:cNvPr id="3" name="日期占位符 2"/>
          <p:cNvSpPr>
            <a:spLocks noGrp="1"/>
          </p:cNvSpPr>
          <p:nvPr>
            <p:ph type="dt" sz="half" idx="10"/>
          </p:nvPr>
        </p:nvSpPr>
        <p:spPr/>
        <p:txBody>
          <a:bodyPr/>
          <a:lstStyle/>
          <a:p>
            <a:fld id="{222ADD26-CF24-4BF2-8DD3-4FF39F93621B}" type="datetime11">
              <a:rPr lang="zh-CN" altLang="en-US" smtClean="0"/>
              <a:t>13:29:11</a:t>
            </a:fld>
            <a:endParaRPr lang="zh-CN" altLang="en-US"/>
          </a:p>
        </p:txBody>
      </p:sp>
    </p:spTree>
    <p:extLst>
      <p:ext uri="{BB962C8B-B14F-4D97-AF65-F5344CB8AC3E}">
        <p14:creationId xmlns:p14="http://schemas.microsoft.com/office/powerpoint/2010/main" val="769111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958561" y="1402678"/>
            <a:ext cx="7852929" cy="4653588"/>
          </a:xfrm>
          <a:prstGeom prst="rect">
            <a:avLst/>
          </a:prstGeom>
        </p:spPr>
      </p:pic>
      <p:sp>
        <p:nvSpPr>
          <p:cNvPr id="5" name="文本框 4"/>
          <p:cNvSpPr txBox="1"/>
          <p:nvPr/>
        </p:nvSpPr>
        <p:spPr>
          <a:xfrm>
            <a:off x="1699954" y="6070468"/>
            <a:ext cx="6370142" cy="338554"/>
          </a:xfrm>
          <a:prstGeom prst="rect">
            <a:avLst/>
          </a:prstGeom>
          <a:noFill/>
        </p:spPr>
        <p:txBody>
          <a:bodyPr wrap="none" rtlCol="0">
            <a:spAutoFit/>
          </a:bodyPr>
          <a:lstStyle/>
          <a:p>
            <a:r>
              <a:rPr lang="en-US" altLang="zh-CN" sz="1600" dirty="0">
                <a:solidFill>
                  <a:schemeClr val="accent2"/>
                </a:solidFill>
                <a:latin typeface="Microsoft YaHei UI" panose="020B0503020204020204" pitchFamily="34" charset="-122"/>
                <a:ea typeface="Microsoft YaHei UI" panose="020B0503020204020204" pitchFamily="34" charset="-122"/>
              </a:rPr>
              <a:t>It seems that we should break symmetries to lower degenerate</a:t>
            </a:r>
            <a:endParaRPr lang="zh-CN" altLang="en-US" sz="1600" dirty="0">
              <a:solidFill>
                <a:schemeClr val="accent2"/>
              </a:solidFill>
              <a:latin typeface="Microsoft YaHei UI" panose="020B0503020204020204" pitchFamily="34" charset="-122"/>
              <a:ea typeface="Microsoft YaHei UI" panose="020B0503020204020204" pitchFamily="34" charset="-122"/>
            </a:endParaRPr>
          </a:p>
        </p:txBody>
      </p:sp>
      <p:sp>
        <p:nvSpPr>
          <p:cNvPr id="2" name="标题 1"/>
          <p:cNvSpPr>
            <a:spLocks noGrp="1"/>
          </p:cNvSpPr>
          <p:nvPr>
            <p:ph type="title"/>
          </p:nvPr>
        </p:nvSpPr>
        <p:spPr/>
        <p:txBody>
          <a:bodyPr>
            <a:normAutofit/>
          </a:bodyPr>
          <a:lstStyle/>
          <a:p>
            <a:r>
              <a:rPr lang="en-US" altLang="zh-CN" sz="2400" dirty="0"/>
              <a:t>Weyl equation is a zero mass Dirac equation </a:t>
            </a:r>
            <a:endParaRPr lang="zh-CN" altLang="en-US" sz="2400" dirty="0"/>
          </a:p>
        </p:txBody>
      </p:sp>
      <p:sp>
        <p:nvSpPr>
          <p:cNvPr id="3" name="日期占位符 2"/>
          <p:cNvSpPr>
            <a:spLocks noGrp="1"/>
          </p:cNvSpPr>
          <p:nvPr>
            <p:ph type="dt" sz="half" idx="10"/>
          </p:nvPr>
        </p:nvSpPr>
        <p:spPr/>
        <p:txBody>
          <a:bodyPr/>
          <a:lstStyle/>
          <a:p>
            <a:fld id="{354E953B-DCE4-45EC-9D31-F0CA168E5692}" type="datetime11">
              <a:rPr lang="zh-CN" altLang="en-US" smtClean="0"/>
              <a:t>13:29:11</a:t>
            </a:fld>
            <a:endParaRPr lang="zh-CN" altLang="en-US"/>
          </a:p>
        </p:txBody>
      </p:sp>
    </p:spTree>
    <p:extLst>
      <p:ext uri="{BB962C8B-B14F-4D97-AF65-F5344CB8AC3E}">
        <p14:creationId xmlns:p14="http://schemas.microsoft.com/office/powerpoint/2010/main" val="1965769363"/>
      </p:ext>
    </p:extLst>
  </p:cSld>
  <p:clrMapOvr>
    <a:masterClrMapping/>
  </p:clrMapOvr>
</p:sld>
</file>

<file path=ppt/theme/theme1.xml><?xml version="1.0" encoding="utf-8"?>
<a:theme xmlns:a="http://schemas.openxmlformats.org/drawingml/2006/main" name="丝状">
  <a:themeElements>
    <a:clrScheme name="丝状">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丝状">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572</TotalTime>
  <Words>2681</Words>
  <Application>Microsoft Office PowerPoint</Application>
  <PresentationFormat>全屏显示(4:3)</PresentationFormat>
  <Paragraphs>180</Paragraphs>
  <Slides>27</Slides>
  <Notes>20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27</vt:i4>
      </vt:variant>
    </vt:vector>
  </HeadingPairs>
  <TitlesOfParts>
    <vt:vector size="37" baseType="lpstr">
      <vt:lpstr>Microsoft YaHei UI</vt:lpstr>
      <vt:lpstr>等线</vt:lpstr>
      <vt:lpstr>微软雅黑</vt:lpstr>
      <vt:lpstr>幼圆</vt:lpstr>
      <vt:lpstr>Arial</vt:lpstr>
      <vt:lpstr>Century Gothic</vt:lpstr>
      <vt:lpstr>Times New Roman</vt:lpstr>
      <vt:lpstr>Wingdings 3</vt:lpstr>
      <vt:lpstr>丝状</vt:lpstr>
      <vt:lpstr>Equation</vt:lpstr>
      <vt:lpstr>Surface Detection of Weyl Semimetal</vt:lpstr>
      <vt:lpstr>Outline</vt:lpstr>
      <vt:lpstr>Outline</vt:lpstr>
      <vt:lpstr>Moore's law</vt:lpstr>
      <vt:lpstr>But it is breaking……….</vt:lpstr>
      <vt:lpstr>Types of materials from traditional solid theory</vt:lpstr>
      <vt:lpstr>Graphene-2D massless Dirac fermion material </vt:lpstr>
      <vt:lpstr>TI may be a good candidate for 3D materials </vt:lpstr>
      <vt:lpstr>Weyl equation is a zero mass Dirac equation </vt:lpstr>
      <vt:lpstr>Weyl nodes and fermi arc</vt:lpstr>
      <vt:lpstr>Space-inversion-breaking example </vt:lpstr>
      <vt:lpstr>Time-reversion-breaking example </vt:lpstr>
      <vt:lpstr>Maybe we can use it to ……</vt:lpstr>
      <vt:lpstr>Outline</vt:lpstr>
      <vt:lpstr>Angle-resolved photoemission spectroscopy (ARPES) technique </vt:lpstr>
      <vt:lpstr>Outline</vt:lpstr>
      <vt:lpstr>Theoretical prediction of Weyl semimetal TaAs</vt:lpstr>
      <vt:lpstr>Theoretical prediction of Weyl semimetal TaAs</vt:lpstr>
      <vt:lpstr>Theoretical prediction of Weyl semimetal TaAs</vt:lpstr>
      <vt:lpstr>Theoretical prediction of Weyl semimetal TaAs</vt:lpstr>
      <vt:lpstr>Theoretical prediction of Weyl semimetal TaAs</vt:lpstr>
      <vt:lpstr>Outline</vt:lpstr>
      <vt:lpstr>ARPES results of Weyl semimetal TaAs</vt:lpstr>
      <vt:lpstr>ARPES results of Weyl semimetal TaAs</vt:lpstr>
      <vt:lpstr>ARPES results of Weyl semimetal TaAs</vt:lpstr>
      <vt:lpstr>ARPES results of Weyl semimetal TaAs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Detection of Weyl Semimetal</dc:title>
  <cp:lastModifiedBy>Zhuyin Shao</cp:lastModifiedBy>
  <cp:revision>23</cp:revision>
  <dcterms:created xsi:type="dcterms:W3CDTF">2016-11-07T12:53:15Z</dcterms:created>
  <dcterms:modified xsi:type="dcterms:W3CDTF">2016-11-15T06:36:03Z</dcterms:modified>
</cp:coreProperties>
</file>